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  <p:sldId id="266" r:id="rId9"/>
    <p:sldId id="263" r:id="rId10"/>
    <p:sldId id="269" r:id="rId11"/>
    <p:sldId id="265" r:id="rId12"/>
    <p:sldId id="268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3" autoAdjust="0"/>
    <p:restoredTop sz="94662" autoAdjust="0"/>
  </p:normalViewPr>
  <p:slideViewPr>
    <p:cSldViewPr>
      <p:cViewPr varScale="1">
        <p:scale>
          <a:sx n="70" d="100"/>
          <a:sy n="70" d="100"/>
        </p:scale>
        <p:origin x="-49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Documents%20and%20Settings\Larry\My%20Documents\Survey%20Data%20Result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Larry\My%20Documents\Survey%20Data%20Result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6"/>
  <c:chart>
    <c:title>
      <c:tx>
        <c:rich>
          <a:bodyPr/>
          <a:lstStyle/>
          <a:p>
            <a:pPr>
              <a:defRPr/>
            </a:pPr>
            <a:r>
              <a:rPr lang="en-US"/>
              <a:t>Generation</a:t>
            </a:r>
          </a:p>
        </c:rich>
      </c:tx>
      <c:layout/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cat>
            <c:strRef>
              <c:f>Sheet1!$C$29:$C$34</c:f>
              <c:strCache>
                <c:ptCount val="5"/>
                <c:pt idx="0">
                  <c:v>18-25</c:v>
                </c:pt>
                <c:pt idx="1">
                  <c:v>26-35</c:v>
                </c:pt>
                <c:pt idx="2">
                  <c:v>36-45</c:v>
                </c:pt>
                <c:pt idx="3">
                  <c:v>46-55</c:v>
                </c:pt>
                <c:pt idx="4">
                  <c:v>56+</c:v>
                </c:pt>
              </c:strCache>
            </c:strRef>
          </c:cat>
          <c:val>
            <c:numRef>
              <c:f>Sheet1!$D$29:$D$34</c:f>
              <c:numCache>
                <c:formatCode>General</c:formatCode>
                <c:ptCount val="6"/>
              </c:numCache>
            </c:numRef>
          </c:val>
        </c:ser>
        <c:ser>
          <c:idx val="1"/>
          <c:order val="1"/>
          <c:cat>
            <c:strRef>
              <c:f>Sheet1!$C$29:$C$34</c:f>
              <c:strCache>
                <c:ptCount val="5"/>
                <c:pt idx="0">
                  <c:v>18-25</c:v>
                </c:pt>
                <c:pt idx="1">
                  <c:v>26-35</c:v>
                </c:pt>
                <c:pt idx="2">
                  <c:v>36-45</c:v>
                </c:pt>
                <c:pt idx="3">
                  <c:v>46-55</c:v>
                </c:pt>
                <c:pt idx="4">
                  <c:v>56+</c:v>
                </c:pt>
              </c:strCache>
            </c:strRef>
          </c:cat>
          <c:val>
            <c:numRef>
              <c:f>Sheet1!$E$29:$E$34</c:f>
              <c:numCache>
                <c:formatCode>General</c:formatCode>
                <c:ptCount val="6"/>
                <c:pt idx="0">
                  <c:v>18</c:v>
                </c:pt>
                <c:pt idx="1">
                  <c:v>32</c:v>
                </c:pt>
                <c:pt idx="2">
                  <c:v>47</c:v>
                </c:pt>
                <c:pt idx="3">
                  <c:v>17</c:v>
                </c:pt>
                <c:pt idx="4">
                  <c:v>54</c:v>
                </c:pt>
              </c:numCache>
            </c:numRef>
          </c:val>
        </c:ser>
        <c:ser>
          <c:idx val="2"/>
          <c:order val="2"/>
          <c:cat>
            <c:strRef>
              <c:f>Sheet1!$C$29:$C$34</c:f>
              <c:strCache>
                <c:ptCount val="5"/>
                <c:pt idx="0">
                  <c:v>18-25</c:v>
                </c:pt>
                <c:pt idx="1">
                  <c:v>26-35</c:v>
                </c:pt>
                <c:pt idx="2">
                  <c:v>36-45</c:v>
                </c:pt>
                <c:pt idx="3">
                  <c:v>46-55</c:v>
                </c:pt>
                <c:pt idx="4">
                  <c:v>56+</c:v>
                </c:pt>
              </c:strCache>
            </c:strRef>
          </c:cat>
          <c:val>
            <c:numRef>
              <c:f>Sheet1!$F$29:$F$34</c:f>
              <c:numCache>
                <c:formatCode>General</c:formatCode>
                <c:ptCount val="6"/>
                <c:pt idx="0">
                  <c:v>65</c:v>
                </c:pt>
                <c:pt idx="1">
                  <c:v>19</c:v>
                </c:pt>
                <c:pt idx="2">
                  <c:v>19</c:v>
                </c:pt>
                <c:pt idx="3">
                  <c:v>32</c:v>
                </c:pt>
                <c:pt idx="4">
                  <c:v>55</c:v>
                </c:pt>
              </c:numCache>
            </c:numRef>
          </c:val>
        </c:ser>
        <c:dLbls>
          <c:showVal val="1"/>
        </c:dLbls>
        <c:shape val="box"/>
        <c:axId val="65054592"/>
        <c:axId val="65056128"/>
        <c:axId val="0"/>
      </c:bar3DChart>
      <c:catAx>
        <c:axId val="65054592"/>
        <c:scaling>
          <c:orientation val="minMax"/>
        </c:scaling>
        <c:axPos val="b"/>
        <c:tickLblPos val="nextTo"/>
        <c:crossAx val="65056128"/>
        <c:crosses val="autoZero"/>
        <c:auto val="1"/>
        <c:lblAlgn val="ctr"/>
        <c:lblOffset val="100"/>
      </c:catAx>
      <c:valAx>
        <c:axId val="65056128"/>
        <c:scaling>
          <c:orientation val="minMax"/>
        </c:scaling>
        <c:axPos val="l"/>
        <c:majorGridlines/>
        <c:numFmt formatCode="General" sourceLinked="1"/>
        <c:tickLblPos val="nextTo"/>
        <c:crossAx val="65054592"/>
        <c:crosses val="autoZero"/>
        <c:crossBetween val="between"/>
      </c:valAx>
    </c:plotArea>
    <c:legend>
      <c:legendPos val="r"/>
      <c:legendEntry>
        <c:idx val="2"/>
        <c:delete val="1"/>
      </c:legendEntry>
      <c:layout/>
    </c:legend>
    <c:plotVisOnly val="1"/>
  </c:chart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6"/>
  <c:chart>
    <c:title>
      <c:tx>
        <c:rich>
          <a:bodyPr/>
          <a:lstStyle/>
          <a:p>
            <a:pPr>
              <a:defRPr/>
            </a:pPr>
            <a:r>
              <a:rPr lang="en-US"/>
              <a:t>Gender</a:t>
            </a:r>
          </a:p>
        </c:rich>
      </c:tx>
      <c:layout/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Sheet1!$D$48</c:f>
              <c:strCache>
                <c:ptCount val="1"/>
              </c:strCache>
            </c:strRef>
          </c:tx>
          <c:cat>
            <c:strRef>
              <c:f>Sheet1!$C$49:$C$50</c:f>
              <c:strCache>
                <c:ptCount val="2"/>
                <c:pt idx="0">
                  <c:v>Gender</c:v>
                </c:pt>
                <c:pt idx="1">
                  <c:v>11 Males</c:v>
                </c:pt>
              </c:strCache>
            </c:strRef>
          </c:cat>
          <c:val>
            <c:numRef>
              <c:f>Sheet1!$D$49:$D$50</c:f>
              <c:numCache>
                <c:formatCode>General</c:formatCode>
                <c:ptCount val="2"/>
                <c:pt idx="0">
                  <c:v>0</c:v>
                </c:pt>
                <c:pt idx="1">
                  <c:v>168</c:v>
                </c:pt>
              </c:numCache>
            </c:numRef>
          </c:val>
        </c:ser>
        <c:ser>
          <c:idx val="1"/>
          <c:order val="1"/>
          <c:tx>
            <c:strRef>
              <c:f>Sheet1!$D$49</c:f>
              <c:strCache>
                <c:ptCount val="1"/>
                <c:pt idx="0">
                  <c:v>Totals</c:v>
                </c:pt>
              </c:strCache>
            </c:strRef>
          </c:tx>
          <c:cat>
            <c:strRef>
              <c:f>Sheet1!$C$50:$C$51</c:f>
              <c:strCache>
                <c:ptCount val="2"/>
                <c:pt idx="0">
                  <c:v>11 Males</c:v>
                </c:pt>
                <c:pt idx="1">
                  <c:v>11 Females</c:v>
                </c:pt>
              </c:strCache>
            </c:strRef>
          </c:cat>
          <c:val>
            <c:numRef>
              <c:f>Sheet1!$D$50:$D$51</c:f>
              <c:numCache>
                <c:formatCode>General</c:formatCode>
                <c:ptCount val="2"/>
                <c:pt idx="0">
                  <c:v>168</c:v>
                </c:pt>
                <c:pt idx="1">
                  <c:v>190</c:v>
                </c:pt>
              </c:numCache>
            </c:numRef>
          </c:val>
        </c:ser>
        <c:dLbls>
          <c:showVal val="1"/>
        </c:dLbls>
        <c:shape val="cylinder"/>
        <c:axId val="66197376"/>
        <c:axId val="66198912"/>
        <c:axId val="0"/>
      </c:bar3DChart>
      <c:catAx>
        <c:axId val="66197376"/>
        <c:scaling>
          <c:orientation val="minMax"/>
        </c:scaling>
        <c:axPos val="b"/>
        <c:numFmt formatCode="General" sourceLinked="1"/>
        <c:tickLblPos val="nextTo"/>
        <c:crossAx val="66198912"/>
        <c:crosses val="autoZero"/>
        <c:auto val="1"/>
        <c:lblAlgn val="ctr"/>
        <c:lblOffset val="100"/>
      </c:catAx>
      <c:valAx>
        <c:axId val="66198912"/>
        <c:scaling>
          <c:orientation val="minMax"/>
        </c:scaling>
        <c:axPos val="l"/>
        <c:majorGridlines/>
        <c:numFmt formatCode="General" sourceLinked="1"/>
        <c:tickLblPos val="nextTo"/>
        <c:crossAx val="66197376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0.78427</cdr:x>
      <cdr:y>0.5754</cdr:y>
    </cdr:from>
    <cdr:to>
      <cdr:x>1</cdr:x>
      <cdr:y>0.95635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771900" y="1381125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  <cdr:relSizeAnchor xmlns:cdr="http://schemas.openxmlformats.org/drawingml/2006/chartDrawing">
    <cdr:from>
      <cdr:x>0.78427</cdr:x>
      <cdr:y>0.5754</cdr:y>
    </cdr:from>
    <cdr:to>
      <cdr:x>1</cdr:x>
      <cdr:y>0.95635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3771900" y="1381125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CBC4D8AF-0548-40E4-826F-12468966827A}" type="datetimeFigureOut">
              <a:rPr lang="en-US" smtClean="0"/>
              <a:pPr/>
              <a:t>3/6/2011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022DC144-A3A6-4AC3-B75B-6D46F78994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4D8AF-0548-40E4-826F-12468966827A}" type="datetimeFigureOut">
              <a:rPr lang="en-US" smtClean="0"/>
              <a:pPr/>
              <a:t>3/6/2011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DC144-A3A6-4AC3-B75B-6D46F78994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4D8AF-0548-40E4-826F-12468966827A}" type="datetimeFigureOut">
              <a:rPr lang="en-US" smtClean="0"/>
              <a:pPr/>
              <a:t>3/6/2011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DC144-A3A6-4AC3-B75B-6D46F78994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CBC4D8AF-0548-40E4-826F-12468966827A}" type="datetimeFigureOut">
              <a:rPr lang="en-US" smtClean="0"/>
              <a:pPr/>
              <a:t>3/6/2011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DC144-A3A6-4AC3-B75B-6D46F78994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CBC4D8AF-0548-40E4-826F-12468966827A}" type="datetimeFigureOut">
              <a:rPr lang="en-US" smtClean="0"/>
              <a:pPr/>
              <a:t>3/6/2011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022DC144-A3A6-4AC3-B75B-6D46F789945E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BC4D8AF-0548-40E4-826F-12468966827A}" type="datetimeFigureOut">
              <a:rPr lang="en-US" smtClean="0"/>
              <a:pPr/>
              <a:t>3/6/2011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022DC144-A3A6-4AC3-B75B-6D46F78994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CBC4D8AF-0548-40E4-826F-12468966827A}" type="datetimeFigureOut">
              <a:rPr lang="en-US" smtClean="0"/>
              <a:pPr/>
              <a:t>3/6/2011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022DC144-A3A6-4AC3-B75B-6D46F78994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4D8AF-0548-40E4-826F-12468966827A}" type="datetimeFigureOut">
              <a:rPr lang="en-US" smtClean="0"/>
              <a:pPr/>
              <a:t>3/6/2011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DC144-A3A6-4AC3-B75B-6D46F78994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BC4D8AF-0548-40E4-826F-12468966827A}" type="datetimeFigureOut">
              <a:rPr lang="en-US" smtClean="0"/>
              <a:pPr/>
              <a:t>3/6/2011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022DC144-A3A6-4AC3-B75B-6D46F78994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CBC4D8AF-0548-40E4-826F-12468966827A}" type="datetimeFigureOut">
              <a:rPr lang="en-US" smtClean="0"/>
              <a:pPr/>
              <a:t>3/6/2011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022DC144-A3A6-4AC3-B75B-6D46F78994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CBC4D8AF-0548-40E4-826F-12468966827A}" type="datetimeFigureOut">
              <a:rPr lang="en-US" smtClean="0"/>
              <a:pPr/>
              <a:t>3/6/2011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022DC144-A3A6-4AC3-B75B-6D46F78994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CBC4D8AF-0548-40E4-826F-12468966827A}" type="datetimeFigureOut">
              <a:rPr lang="en-US" smtClean="0"/>
              <a:pPr/>
              <a:t>3/6/2011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022DC144-A3A6-4AC3-B75B-6D46F789945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package" Target="../embeddings/Microsoft_Office_Excel_Worksheet2.xlsx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4" Type="http://schemas.openxmlformats.org/officeDocument/2006/relationships/package" Target="../embeddings/Microsoft_Office_Excel_Worksheet3.xlsx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Excel_Worksheet1.xls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000" b="1" dirty="0" smtClean="0"/>
              <a:t>Office Productivity Tools: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b="1" dirty="0" smtClean="0"/>
              <a:t>Personal and Professional Application </a:t>
            </a:r>
            <a:endParaRPr lang="en-US" sz="3200" b="1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540544" y="3657600"/>
            <a:ext cx="8062912" cy="2590800"/>
          </a:xfrm>
        </p:spPr>
        <p:txBody>
          <a:bodyPr>
            <a:normAutofit/>
          </a:bodyPr>
          <a:lstStyle/>
          <a:p>
            <a:pPr algn="l"/>
            <a:endParaRPr lang="en-US" b="1" dirty="0" smtClean="0"/>
          </a:p>
          <a:p>
            <a:pPr algn="l"/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Larry </a:t>
            </a:r>
            <a:r>
              <a:rPr lang="en-US" b="1" dirty="0" err="1" smtClean="0">
                <a:solidFill>
                  <a:schemeClr val="accent1">
                    <a:lumMod val="50000"/>
                  </a:schemeClr>
                </a:solidFill>
              </a:rPr>
              <a:t>Souders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pPr algn="l"/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EDTC 5103</a:t>
            </a:r>
          </a:p>
          <a:p>
            <a:pPr algn="l"/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Oklahoma State University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4400" b="1" dirty="0" smtClean="0"/>
              <a:t>Analyzing the Data</a:t>
            </a:r>
            <a:endParaRPr lang="en-US" sz="4400" b="1" dirty="0"/>
          </a:p>
        </p:txBody>
      </p:sp>
      <p:graphicFrame>
        <p:nvGraphicFramePr>
          <p:cNvPr id="3" name="Chart 2"/>
          <p:cNvGraphicFramePr/>
          <p:nvPr/>
        </p:nvGraphicFramePr>
        <p:xfrm>
          <a:off x="1219200" y="2209800"/>
          <a:ext cx="6629400" cy="381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290" name="Object 2"/>
          <p:cNvGraphicFramePr>
            <a:graphicFrameLocks noChangeAspect="1"/>
          </p:cNvGraphicFramePr>
          <p:nvPr/>
        </p:nvGraphicFramePr>
        <p:xfrm>
          <a:off x="533400" y="1981200"/>
          <a:ext cx="7620000" cy="4038600"/>
        </p:xfrm>
        <a:graphic>
          <a:graphicData uri="http://schemas.openxmlformats.org/presentationml/2006/ole">
            <p:oleObj spid="_x0000_s12290" name="Worksheet" r:id="rId4" imgW="4753051" imgH="2295449" progId="Excel.Shee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4400" b="1" dirty="0" smtClean="0"/>
              <a:t>Analyzing the Data</a:t>
            </a:r>
            <a:endParaRPr lang="en-US" sz="4400" b="1" dirty="0"/>
          </a:p>
        </p:txBody>
      </p:sp>
      <p:graphicFrame>
        <p:nvGraphicFramePr>
          <p:cNvPr id="3" name="Chart 2"/>
          <p:cNvGraphicFramePr/>
          <p:nvPr/>
        </p:nvGraphicFramePr>
        <p:xfrm>
          <a:off x="533400" y="2133600"/>
          <a:ext cx="6248400" cy="3886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267" name="Object 3"/>
          <p:cNvGraphicFramePr>
            <a:graphicFrameLocks noChangeAspect="1"/>
          </p:cNvGraphicFramePr>
          <p:nvPr/>
        </p:nvGraphicFramePr>
        <p:xfrm>
          <a:off x="533400" y="1981200"/>
          <a:ext cx="8203889" cy="4291012"/>
        </p:xfrm>
        <a:graphic>
          <a:graphicData uri="http://schemas.openxmlformats.org/presentationml/2006/ole">
            <p:oleObj spid="_x0000_s11267" name="Worksheet" r:id="rId4" imgW="4753051" imgH="2485949" progId="Excel.Shee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4400" b="1" dirty="0" smtClean="0"/>
              <a:t>The Results Suggest</a:t>
            </a:r>
            <a:endParaRPr lang="en-US" sz="4400" b="1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r>
              <a:rPr lang="en-US" dirty="0" smtClean="0"/>
              <a:t>That my hypothesis is incorrect.</a:t>
            </a:r>
          </a:p>
          <a:p>
            <a:r>
              <a:rPr lang="en-US" dirty="0" smtClean="0"/>
              <a:t>In filing taxes older people use the internet as often as younger people.</a:t>
            </a:r>
          </a:p>
          <a:p>
            <a:r>
              <a:rPr lang="en-US" dirty="0" smtClean="0"/>
              <a:t>My interview sample was composed of professionals and was skewed due to their professional use of the internet.</a:t>
            </a:r>
          </a:p>
          <a:p>
            <a:r>
              <a:rPr lang="en-US" dirty="0" smtClean="0"/>
              <a:t>If I were to do this survey again I would ask for educational levels.</a:t>
            </a:r>
          </a:p>
          <a:p>
            <a:r>
              <a:rPr lang="en-US" dirty="0" smtClean="0"/>
              <a:t>More women than men appeared to be confident in internet use. </a:t>
            </a:r>
            <a:endParaRPr lang="en-US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This information was based on a survey conducted for OSU EDTC 5103.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3600" dirty="0" smtClean="0"/>
          </a:p>
          <a:p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By:</a:t>
            </a:r>
          </a:p>
          <a:p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Larry </a:t>
            </a:r>
            <a:r>
              <a:rPr lang="en-US" sz="3600" b="1" dirty="0" err="1" smtClean="0">
                <a:solidFill>
                  <a:schemeClr val="accent1">
                    <a:lumMod val="75000"/>
                  </a:schemeClr>
                </a:solidFill>
              </a:rPr>
              <a:t>Souders</a:t>
            </a:r>
            <a:endParaRPr lang="en-US" sz="36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sz="5300" b="1" dirty="0" smtClean="0"/>
              <a:t>HYPOTHESIS</a:t>
            </a:r>
            <a:r>
              <a:rPr lang="en-US" sz="4900" b="1" dirty="0" smtClean="0"/>
              <a:t/>
            </a:r>
            <a:br>
              <a:rPr lang="en-US" sz="4900" b="1" dirty="0" smtClean="0"/>
            </a:br>
            <a:r>
              <a:rPr lang="en-US" sz="4400" b="1" dirty="0" smtClean="0"/>
              <a:t>Internet Use</a:t>
            </a:r>
            <a:endParaRPr lang="en-US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endParaRPr lang="en-US" sz="4000" dirty="0" smtClean="0"/>
          </a:p>
          <a:p>
            <a:pPr algn="just"/>
            <a:r>
              <a:rPr lang="en-US" sz="4000" b="1" dirty="0" smtClean="0"/>
              <a:t>The older a person is, the less inclined they will be to file their income tax electronically.</a:t>
            </a:r>
            <a:r>
              <a:rPr lang="en-US" b="1" dirty="0" smtClean="0"/>
              <a:t> </a:t>
            </a:r>
          </a:p>
          <a:p>
            <a:pPr algn="just"/>
            <a:endParaRPr lang="en-US" dirty="0" smtClean="0"/>
          </a:p>
          <a:p>
            <a:pPr algn="just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67494"/>
            <a:ext cx="8153400" cy="125650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5400" b="1" dirty="0" smtClean="0"/>
              <a:t>Survey</a:t>
            </a:r>
            <a:endParaRPr lang="en-US" sz="5400" b="1" dirty="0"/>
          </a:p>
        </p:txBody>
      </p:sp>
      <p:pic>
        <p:nvPicPr>
          <p:cNvPr id="1026" name="Picture 2" descr="C:\Documents and Settings\Larry\Local Settings\Temporary Internet Files\Content.IE5\OPEZ4PY3\dglxasset[1].aspx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371600" y="2182251"/>
            <a:ext cx="2209799" cy="3010736"/>
          </a:xfrm>
          <a:prstGeom prst="rect">
            <a:avLst/>
          </a:prstGeom>
          <a:noFill/>
        </p:spPr>
      </p:pic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>
          <a:xfrm>
            <a:off x="3886200" y="1600201"/>
            <a:ext cx="4800600" cy="4648200"/>
          </a:xfrm>
        </p:spPr>
        <p:txBody>
          <a:bodyPr/>
          <a:lstStyle/>
          <a:p>
            <a:r>
              <a:rPr lang="en-US" b="1" dirty="0" smtClean="0"/>
              <a:t>The survey contained the following information which was used in the analysis of the data.</a:t>
            </a:r>
          </a:p>
          <a:p>
            <a:pPr>
              <a:buNone/>
            </a:pPr>
            <a:r>
              <a:rPr lang="en-US" b="1" dirty="0" smtClean="0"/>
              <a:t> </a:t>
            </a:r>
          </a:p>
          <a:p>
            <a:pPr lvl="1"/>
            <a:r>
              <a:rPr lang="en-US" b="1" dirty="0" smtClean="0"/>
              <a:t>First Name (optional)</a:t>
            </a:r>
          </a:p>
          <a:p>
            <a:pPr lvl="1"/>
            <a:r>
              <a:rPr lang="en-US" b="1" dirty="0" smtClean="0"/>
              <a:t>Age</a:t>
            </a:r>
          </a:p>
          <a:p>
            <a:pPr lvl="1"/>
            <a:r>
              <a:rPr lang="en-US" b="1" dirty="0" smtClean="0"/>
              <a:t>Gender</a:t>
            </a:r>
          </a:p>
          <a:p>
            <a:pPr lvl="1"/>
            <a:r>
              <a:rPr lang="en-US" b="1" dirty="0" smtClean="0"/>
              <a:t>Nationality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sz="4800" b="1" dirty="0" smtClean="0"/>
              <a:t>Testing Variables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/>
              <a:t>Independent Variable</a:t>
            </a:r>
          </a:p>
          <a:p>
            <a:endParaRPr lang="en-US" sz="2400" b="1" dirty="0" smtClean="0"/>
          </a:p>
          <a:p>
            <a:r>
              <a:rPr lang="en-US" sz="2000" b="1" dirty="0" smtClean="0"/>
              <a:t>Generation</a:t>
            </a:r>
          </a:p>
          <a:p>
            <a:pPr lvl="1"/>
            <a:r>
              <a:rPr lang="en-US" sz="2200" b="1" dirty="0" smtClean="0"/>
              <a:t>Age 18 to 83</a:t>
            </a:r>
          </a:p>
          <a:p>
            <a:pPr lvl="1"/>
            <a:r>
              <a:rPr lang="en-US" sz="2200" b="1" dirty="0" smtClean="0"/>
              <a:t>Born  1928 to 1993</a:t>
            </a:r>
            <a:endParaRPr lang="en-US" sz="2200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43400" y="1722437"/>
            <a:ext cx="4572000" cy="4525963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Dependent Variables</a:t>
            </a:r>
          </a:p>
          <a:p>
            <a:endParaRPr lang="en-US" sz="2400" b="1" dirty="0" smtClean="0"/>
          </a:p>
          <a:p>
            <a:r>
              <a:rPr lang="en-US" sz="2000" b="1" dirty="0" smtClean="0"/>
              <a:t>Internet Usage</a:t>
            </a:r>
          </a:p>
          <a:p>
            <a:pPr lvl="1"/>
            <a:r>
              <a:rPr lang="en-US" sz="1800" b="1" dirty="0" smtClean="0"/>
              <a:t>I believe that a person’s beliefs on this topic depends on their age.</a:t>
            </a:r>
          </a:p>
          <a:p>
            <a:pPr lvl="1"/>
            <a:endParaRPr lang="en-US" sz="1800" b="1" dirty="0" smtClean="0"/>
          </a:p>
          <a:p>
            <a:r>
              <a:rPr lang="en-US" sz="2000" b="1" dirty="0" smtClean="0"/>
              <a:t>Gender</a:t>
            </a:r>
          </a:p>
          <a:p>
            <a:pPr lvl="1"/>
            <a:r>
              <a:rPr lang="en-US" sz="1800" b="1" dirty="0" smtClean="0"/>
              <a:t>11 Males</a:t>
            </a:r>
          </a:p>
          <a:p>
            <a:pPr lvl="1"/>
            <a:r>
              <a:rPr lang="en-US" sz="1800" b="1" dirty="0" smtClean="0"/>
              <a:t>11 Females</a:t>
            </a:r>
          </a:p>
          <a:p>
            <a:pPr lvl="1"/>
            <a:endParaRPr lang="en-US" sz="1800" b="1" dirty="0" smtClean="0"/>
          </a:p>
          <a:p>
            <a:r>
              <a:rPr lang="en-US" sz="2000" b="1" dirty="0" smtClean="0"/>
              <a:t>Nationality</a:t>
            </a:r>
          </a:p>
          <a:p>
            <a:pPr lvl="1"/>
            <a:r>
              <a:rPr lang="en-US" sz="1800" b="1" dirty="0" smtClean="0"/>
              <a:t>American</a:t>
            </a:r>
          </a:p>
          <a:p>
            <a:pPr lvl="1"/>
            <a:endParaRPr lang="en-US" sz="1800" b="1" dirty="0" smtClean="0"/>
          </a:p>
          <a:p>
            <a:pPr lvl="1"/>
            <a:endParaRPr lang="en-US" sz="1800" b="1" dirty="0" smtClean="0"/>
          </a:p>
          <a:p>
            <a:pPr lvl="2">
              <a:buNone/>
            </a:pPr>
            <a:endParaRPr lang="en-US" sz="18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4400" b="1" dirty="0" smtClean="0"/>
              <a:t>Survey Statements</a:t>
            </a:r>
            <a:endParaRPr lang="en-US" sz="4400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/>
              <a:t>Five </a:t>
            </a:r>
            <a:r>
              <a:rPr lang="en-US" b="1" dirty="0" smtClean="0"/>
              <a:t>statements </a:t>
            </a:r>
            <a:r>
              <a:rPr lang="en-US" b="1" dirty="0" smtClean="0"/>
              <a:t>were created for each survey participant to respond to in order to test my </a:t>
            </a:r>
            <a:r>
              <a:rPr lang="en-US" b="1" dirty="0" smtClean="0"/>
              <a:t>hypothesis.</a:t>
            </a:r>
            <a:endParaRPr lang="en-US" b="1" dirty="0" smtClean="0"/>
          </a:p>
          <a:p>
            <a:pPr marL="1051560" lvl="1" indent="-514350">
              <a:buFont typeface="+mj-lt"/>
              <a:buAutoNum type="arabicPeriod"/>
            </a:pPr>
            <a:r>
              <a:rPr lang="en-US" b="1" dirty="0" smtClean="0"/>
              <a:t>I do not mind filing my income tax online with some assistance.</a:t>
            </a:r>
          </a:p>
          <a:p>
            <a:pPr marL="1051560" lvl="1" indent="-514350">
              <a:buFont typeface="+mj-lt"/>
              <a:buAutoNum type="arabicPeriod"/>
            </a:pPr>
            <a:r>
              <a:rPr lang="en-US" b="1" dirty="0" smtClean="0"/>
              <a:t>I think everyone should file their income tax online.</a:t>
            </a:r>
          </a:p>
          <a:p>
            <a:pPr marL="1051560" lvl="1" indent="-514350">
              <a:buFont typeface="+mj-lt"/>
              <a:buAutoNum type="arabicPeriod"/>
            </a:pPr>
            <a:r>
              <a:rPr lang="en-US" b="1" dirty="0" smtClean="0"/>
              <a:t>I plan to always file my income tax online. </a:t>
            </a:r>
          </a:p>
          <a:p>
            <a:pPr marL="1051560" lvl="1" indent="-514350">
              <a:buFont typeface="+mj-lt"/>
              <a:buAutoNum type="arabicPeriod"/>
            </a:pPr>
            <a:r>
              <a:rPr lang="en-US" b="1" dirty="0" smtClean="0"/>
              <a:t>I trust the security of the internet enough to file my income taxes online. </a:t>
            </a:r>
          </a:p>
          <a:p>
            <a:pPr marL="1051560" lvl="1" indent="-514350">
              <a:buFont typeface="+mj-lt"/>
              <a:buAutoNum type="arabicPeriod"/>
            </a:pPr>
            <a:r>
              <a:rPr lang="en-US" b="1" dirty="0" smtClean="0"/>
              <a:t>I know the internet well enough to file my income tax online.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4800" b="1" dirty="0" smtClean="0"/>
              <a:t>Survey Values</a:t>
            </a:r>
            <a:endParaRPr lang="en-US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Numerical values were assigned for different attitudes toward my statements.</a:t>
            </a:r>
          </a:p>
          <a:p>
            <a:endParaRPr lang="en-US" b="1" dirty="0" smtClean="0"/>
          </a:p>
          <a:p>
            <a:pPr lvl="1"/>
            <a:r>
              <a:rPr lang="en-US" b="1" dirty="0" smtClean="0"/>
              <a:t>5  Strongly Agree</a:t>
            </a:r>
          </a:p>
          <a:p>
            <a:pPr lvl="1"/>
            <a:r>
              <a:rPr lang="en-US" b="1" dirty="0" smtClean="0"/>
              <a:t>4  Agree</a:t>
            </a:r>
          </a:p>
          <a:p>
            <a:pPr lvl="1"/>
            <a:r>
              <a:rPr lang="en-US" b="1" dirty="0" smtClean="0"/>
              <a:t>3  Neutral</a:t>
            </a:r>
          </a:p>
          <a:p>
            <a:pPr lvl="1"/>
            <a:r>
              <a:rPr lang="en-US" b="1" dirty="0" smtClean="0"/>
              <a:t>2  Disagree</a:t>
            </a:r>
          </a:p>
          <a:p>
            <a:pPr lvl="1"/>
            <a:r>
              <a:rPr lang="en-US" b="1" dirty="0" smtClean="0"/>
              <a:t>1  Strongly Disagree 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sz="4400" b="1" dirty="0" smtClean="0"/>
              <a:t>Administering the Survey</a:t>
            </a:r>
            <a:endParaRPr lang="en-US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/>
              <a:t>The survey was first presented to two classmates in order to determine if my statements reflect the hypothesis and if the survey as a whole is understandable.</a:t>
            </a:r>
          </a:p>
          <a:p>
            <a:pPr>
              <a:buNone/>
            </a:pPr>
            <a:r>
              <a:rPr lang="en-US" sz="2400" b="1" dirty="0" smtClean="0"/>
              <a:t> </a:t>
            </a:r>
          </a:p>
          <a:p>
            <a:r>
              <a:rPr lang="en-US" sz="2400" b="1" dirty="0" smtClean="0"/>
              <a:t>The survey was administered to 22 randomly selected participants from these public </a:t>
            </a:r>
            <a:r>
              <a:rPr lang="en-US" sz="2400" b="1" dirty="0" smtClean="0"/>
              <a:t>locations: </a:t>
            </a:r>
            <a:endParaRPr lang="en-US" sz="2400" b="1" dirty="0" smtClean="0"/>
          </a:p>
          <a:p>
            <a:pPr lvl="1"/>
            <a:r>
              <a:rPr lang="en-US" sz="2400" b="1" dirty="0" smtClean="0"/>
              <a:t>Oklahoma History Center, Oklahoma City</a:t>
            </a:r>
          </a:p>
          <a:p>
            <a:pPr lvl="1"/>
            <a:r>
              <a:rPr lang="en-US" sz="2400" b="1" dirty="0" smtClean="0"/>
              <a:t>Read Earth Museum, Oklahoma City</a:t>
            </a:r>
          </a:p>
          <a:p>
            <a:pPr lvl="1"/>
            <a:r>
              <a:rPr lang="en-US" sz="2400" b="1" dirty="0" smtClean="0"/>
              <a:t>Edmond Downtown Community </a:t>
            </a:r>
            <a:r>
              <a:rPr lang="en-US" sz="2400" b="1" dirty="0" err="1" smtClean="0"/>
              <a:t>Ctr</a:t>
            </a:r>
            <a:r>
              <a:rPr lang="en-US" sz="2400" b="1" dirty="0" smtClean="0"/>
              <a:t>, Edmond  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4400" b="1" dirty="0" smtClean="0"/>
              <a:t>Analyzing Survey Data</a:t>
            </a:r>
            <a:endParaRPr lang="en-US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Using Microsoft Office Excel, I created a spreadsheet to analyze the results of my survey and charts to show some trends in my data.   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24578" name="Picture 2" descr="C:\Documents and Settings\Larry\Local Settings\Temporary Internet Files\Content.IE5\GPUJ092V\MC900438780[2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3581400"/>
            <a:ext cx="3383280" cy="28194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67494"/>
            <a:ext cx="7315200" cy="102790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4400" b="1" dirty="0" smtClean="0"/>
              <a:t>Survey Results</a:t>
            </a:r>
            <a:endParaRPr lang="en-US" sz="4400" b="1" dirty="0"/>
          </a:p>
        </p:txBody>
      </p:sp>
      <p:graphicFrame>
        <p:nvGraphicFramePr>
          <p:cNvPr id="2054" name="Object 6"/>
          <p:cNvGraphicFramePr>
            <a:graphicFrameLocks noChangeAspect="1"/>
          </p:cNvGraphicFramePr>
          <p:nvPr/>
        </p:nvGraphicFramePr>
        <p:xfrm>
          <a:off x="1066800" y="1371600"/>
          <a:ext cx="6858000" cy="5193997"/>
        </p:xfrm>
        <a:graphic>
          <a:graphicData uri="http://schemas.openxmlformats.org/presentationml/2006/ole">
            <p:oleObj spid="_x0000_s2054" name="Worksheet" r:id="rId3" imgW="6791249" imgH="5143500" progId="Excel.Shee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486</TotalTime>
  <Words>390</Words>
  <Application>Microsoft Office PowerPoint</Application>
  <PresentationFormat>On-screen Show (4:3)</PresentationFormat>
  <Paragraphs>72</Paragraphs>
  <Slides>13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Verve</vt:lpstr>
      <vt:lpstr>Worksheet</vt:lpstr>
      <vt:lpstr>Office Productivity Tools: Personal and Professional Application </vt:lpstr>
      <vt:lpstr>HYPOTHESIS Internet Use</vt:lpstr>
      <vt:lpstr>Survey</vt:lpstr>
      <vt:lpstr>Testing Variables </vt:lpstr>
      <vt:lpstr>Survey Statements</vt:lpstr>
      <vt:lpstr>Survey Values</vt:lpstr>
      <vt:lpstr>Administering the Survey</vt:lpstr>
      <vt:lpstr>Analyzing Survey Data</vt:lpstr>
      <vt:lpstr>Survey Results</vt:lpstr>
      <vt:lpstr>Analyzing the Data</vt:lpstr>
      <vt:lpstr>Analyzing the Data</vt:lpstr>
      <vt:lpstr>The Results Suggest</vt:lpstr>
      <vt:lpstr>This information was based on a survey conducted for OSU EDTC 5103.</vt:lpstr>
    </vt:vector>
  </TitlesOfParts>
  <Company>Oklahoma State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Larry</dc:creator>
  <cp:lastModifiedBy>Larry</cp:lastModifiedBy>
  <cp:revision>57</cp:revision>
  <dcterms:created xsi:type="dcterms:W3CDTF">2011-03-06T16:22:44Z</dcterms:created>
  <dcterms:modified xsi:type="dcterms:W3CDTF">2011-03-07T02:43:04Z</dcterms:modified>
</cp:coreProperties>
</file>