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91" autoAdjust="0"/>
    <p:restoredTop sz="94662" autoAdjust="0"/>
  </p:normalViewPr>
  <p:slideViewPr>
    <p:cSldViewPr>
      <p:cViewPr varScale="1">
        <p:scale>
          <a:sx n="70" d="100"/>
          <a:sy n="70" d="100"/>
        </p:scale>
        <p:origin x="-3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1356DC-42F9-41E6-AA3D-90DA65C9228A}" type="datetimeFigureOut">
              <a:rPr lang="en-US" smtClean="0"/>
              <a:pPr/>
              <a:t>3/22/2011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9386F-E303-4DEC-8D09-3DC60C3AFD0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E33C7F3-E81A-4681-8994-4467F9E5850B}" type="datetimeFigureOut">
              <a:rPr lang="en-US" smtClean="0"/>
              <a:pPr/>
              <a:t>3/22/2011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5A763F6-EB56-41BD-8EA9-E211E31F8D0F}"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med">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33C7F3-E81A-4681-8994-4467F9E5850B}"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63F6-EB56-41BD-8EA9-E211E31F8D0F}" type="slidenum">
              <a:rPr lang="en-US" smtClean="0"/>
              <a:pPr/>
              <a:t>‹#›</a:t>
            </a:fld>
            <a:endParaRPr lang="en-US"/>
          </a:p>
        </p:txBody>
      </p:sp>
    </p:spTree>
  </p:cSld>
  <p:clrMapOvr>
    <a:masterClrMapping/>
  </p:clrMapOvr>
  <p:transition spd="med">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33C7F3-E81A-4681-8994-4467F9E5850B}"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63F6-EB56-41BD-8EA9-E211E31F8D0F}" type="slidenum">
              <a:rPr lang="en-US" smtClean="0"/>
              <a:pPr/>
              <a:t>‹#›</a:t>
            </a:fld>
            <a:endParaRPr lang="en-US"/>
          </a:p>
        </p:txBody>
      </p:sp>
    </p:spTree>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E33C7F3-E81A-4681-8994-4467F9E5850B}" type="datetimeFigureOut">
              <a:rPr lang="en-US" smtClean="0"/>
              <a:pPr/>
              <a:t>3/22/2011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763F6-EB56-41BD-8EA9-E211E31F8D0F}"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E33C7F3-E81A-4681-8994-4467F9E5850B}" type="datetimeFigureOut">
              <a:rPr lang="en-US" smtClean="0"/>
              <a:pPr/>
              <a:t>3/22/2011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5A763F6-EB56-41BD-8EA9-E211E31F8D0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E33C7F3-E81A-4681-8994-4467F9E5850B}" type="datetimeFigureOut">
              <a:rPr lang="en-US" smtClean="0"/>
              <a:pPr/>
              <a:t>3/22/2011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763F6-EB56-41BD-8EA9-E211E31F8D0F}"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E33C7F3-E81A-4681-8994-4467F9E5850B}" type="datetimeFigureOut">
              <a:rPr lang="en-US" smtClean="0"/>
              <a:pPr/>
              <a:t>3/22/2011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A763F6-EB56-41BD-8EA9-E211E31F8D0F}"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E33C7F3-E81A-4681-8994-4467F9E5850B}" type="datetimeFigureOut">
              <a:rPr lang="en-US" smtClean="0"/>
              <a:pPr/>
              <a:t>3/22/2011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A763F6-EB56-41BD-8EA9-E211E31F8D0F}" type="slidenum">
              <a:rPr lang="en-US" smtClean="0"/>
              <a:pPr/>
              <a:t>‹#›</a:t>
            </a:fld>
            <a:endParaRPr lang="en-US"/>
          </a:p>
        </p:txBody>
      </p:sp>
    </p:spTree>
  </p:cSld>
  <p:clrMapOvr>
    <a:masterClrMapping/>
  </p:clrMapOvr>
  <p:transition spd="med">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3C7F3-E81A-4681-8994-4467F9E5850B}" type="datetimeFigureOut">
              <a:rPr lang="en-US" smtClean="0"/>
              <a:pPr/>
              <a:t>3/22/2011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A763F6-EB56-41BD-8EA9-E211E31F8D0F}" type="slidenum">
              <a:rPr lang="en-US" smtClean="0"/>
              <a:pPr/>
              <a:t>‹#›</a:t>
            </a:fld>
            <a:endParaRPr lang="en-US"/>
          </a:p>
        </p:txBody>
      </p:sp>
    </p:spTree>
  </p:cSld>
  <p:clrMapOvr>
    <a:masterClrMapping/>
  </p:clrMapOvr>
  <p:transition spd="med">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E33C7F3-E81A-4681-8994-4467F9E5850B}" type="datetimeFigureOut">
              <a:rPr lang="en-US" smtClean="0"/>
              <a:pPr/>
              <a:t>3/22/2011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A763F6-EB56-41BD-8EA9-E211E31F8D0F}"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med">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E33C7F3-E81A-4681-8994-4467F9E5850B}" type="datetimeFigureOut">
              <a:rPr lang="en-US" smtClean="0"/>
              <a:pPr/>
              <a:t>3/22/2011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5A763F6-EB56-41BD-8EA9-E211E31F8D0F}"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med">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E33C7F3-E81A-4681-8994-4467F9E5850B}" type="datetimeFigureOut">
              <a:rPr lang="en-US" smtClean="0"/>
              <a:pPr/>
              <a:t>3/22/2011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5A763F6-EB56-41BD-8EA9-E211E31F8D0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Lst>
  <p:transition spd="med">
    <p:dissolve/>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upport.epnet.com/training/flash_videos/adv_guided/adv_guided.html" TargetMode="External"/><Relationship Id="rId2" Type="http://schemas.openxmlformats.org/officeDocument/2006/relationships/hyperlink" Target="http://support.epnet.com/training/flash_videos/basic_search/basic_search.html" TargetMode="External"/><Relationship Id="rId1" Type="http://schemas.openxmlformats.org/officeDocument/2006/relationships/slideLayout" Target="../slideLayouts/slideLayout2.xml"/><Relationship Id="rId4" Type="http://schemas.openxmlformats.org/officeDocument/2006/relationships/hyperlink" Target="http://www.youtube.com/watch?v=EsFKZpfLy1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22376" y="4114800"/>
            <a:ext cx="7772400" cy="1905000"/>
          </a:xfrm>
        </p:spPr>
        <p:txBody>
          <a:bodyPr>
            <a:normAutofit/>
          </a:bodyPr>
          <a:lstStyle/>
          <a:p>
            <a:pPr algn="just"/>
            <a:r>
              <a:rPr lang="en-US" sz="2800" b="1" dirty="0" smtClean="0"/>
              <a:t>This presentation is to assist patrons of the Stillwater Public Library in accessing EBSCO Host. How to open EBSCO and links to further EBSCO training.</a:t>
            </a:r>
            <a:endParaRPr lang="en-US" sz="2800" b="1" dirty="0"/>
          </a:p>
        </p:txBody>
      </p:sp>
      <p:sp>
        <p:nvSpPr>
          <p:cNvPr id="2" name="Title 1"/>
          <p:cNvSpPr>
            <a:spLocks noGrp="1"/>
          </p:cNvSpPr>
          <p:nvPr>
            <p:ph type="ctrTitle"/>
          </p:nvPr>
        </p:nvSpPr>
        <p:spPr>
          <a:xfrm>
            <a:off x="685800" y="1752601"/>
            <a:ext cx="6858000" cy="990599"/>
          </a:xfrm>
        </p:spPr>
        <p:txBody>
          <a:bodyPr/>
          <a:lstStyle/>
          <a:p>
            <a:pPr algn="l"/>
            <a:r>
              <a:rPr lang="en-US" dirty="0" smtClean="0"/>
              <a:t>EBSCO </a:t>
            </a:r>
            <a:r>
              <a:rPr lang="en-US" dirty="0" smtClean="0"/>
              <a:t>TUTORIAL</a:t>
            </a:r>
            <a:endParaRPr lang="en-US" dirty="0"/>
          </a:p>
        </p:txBody>
      </p:sp>
    </p:spTree>
  </p:cSld>
  <p:clrMapOvr>
    <a:masterClrMapping/>
  </p:clrMapOvr>
  <p:transition spd="med">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900550"/>
            <a:ext cx="7848600" cy="522288"/>
          </a:xfrm>
        </p:spPr>
        <p:txBody>
          <a:bodyPr/>
          <a:lstStyle/>
          <a:p>
            <a:r>
              <a:rPr lang="en-US" b="1" dirty="0" smtClean="0"/>
              <a:t>I FOUND IT</a:t>
            </a:r>
            <a:endParaRPr lang="en-US" b="1" dirty="0"/>
          </a:p>
        </p:txBody>
      </p:sp>
      <p:sp>
        <p:nvSpPr>
          <p:cNvPr id="4" name="Text Placeholder 3"/>
          <p:cNvSpPr>
            <a:spLocks noGrp="1"/>
          </p:cNvSpPr>
          <p:nvPr>
            <p:ph type="body" sz="half" idx="2"/>
          </p:nvPr>
        </p:nvSpPr>
        <p:spPr>
          <a:xfrm>
            <a:off x="304800" y="5445824"/>
            <a:ext cx="8382000" cy="1107375"/>
          </a:xfrm>
        </p:spPr>
        <p:txBody>
          <a:bodyPr>
            <a:noAutofit/>
          </a:bodyPr>
          <a:lstStyle/>
          <a:p>
            <a:r>
              <a:rPr lang="en-US" sz="2000" dirty="0" smtClean="0"/>
              <a:t>This tutorial was prepared for you the user of the Stillwater Public Library.  Remember using EBSCO will increase your searching skills.</a:t>
            </a:r>
          </a:p>
          <a:p>
            <a:r>
              <a:rPr lang="en-US" sz="2000" dirty="0" smtClean="0"/>
              <a:t>The more familiar you become with search </a:t>
            </a:r>
            <a:r>
              <a:rPr lang="en-US" sz="2000" dirty="0" smtClean="0"/>
              <a:t>tools the more effective your research.</a:t>
            </a:r>
            <a:endParaRPr lang="en-US" sz="2000" dirty="0"/>
          </a:p>
        </p:txBody>
      </p:sp>
      <p:pic>
        <p:nvPicPr>
          <p:cNvPr id="5" name="Picture Placeholder 4" descr="ScreenHunter_18 Feb. 16 15.43.gif"/>
          <p:cNvPicPr>
            <a:picLocks noGrp="1" noChangeAspect="1"/>
          </p:cNvPicPr>
          <p:nvPr>
            <p:ph type="pic" idx="1"/>
          </p:nvPr>
        </p:nvPicPr>
        <p:blipFill>
          <a:blip r:embed="rId2" cstate="print"/>
          <a:srcRect t="16067" b="16067"/>
          <a:stretch>
            <a:fillRect/>
          </a:stretch>
        </p:blipFill>
        <p:spPr/>
      </p:pic>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normAutofit/>
          </a:bodyPr>
          <a:lstStyle/>
          <a:p>
            <a:r>
              <a:rPr lang="en-US" b="1" dirty="0" smtClean="0"/>
              <a:t>STILLWATER PUBLIC LIBRARY</a:t>
            </a:r>
            <a:endParaRPr lang="en-US" b="1" dirty="0"/>
          </a:p>
        </p:txBody>
      </p:sp>
      <p:sp>
        <p:nvSpPr>
          <p:cNvPr id="3" name="Content Placeholder 2"/>
          <p:cNvSpPr>
            <a:spLocks noGrp="1"/>
          </p:cNvSpPr>
          <p:nvPr>
            <p:ph sz="quarter" idx="1"/>
          </p:nvPr>
        </p:nvSpPr>
        <p:spPr/>
        <p:txBody>
          <a:bodyPr>
            <a:normAutofit fontScale="85000" lnSpcReduction="20000"/>
          </a:bodyPr>
          <a:lstStyle/>
          <a:p>
            <a:endParaRPr lang="en-US" dirty="0" smtClean="0"/>
          </a:p>
          <a:p>
            <a:r>
              <a:rPr lang="en-US" sz="3000" dirty="0" smtClean="0"/>
              <a:t>EBSCO </a:t>
            </a:r>
            <a:r>
              <a:rPr lang="en-US" sz="3000" dirty="0" smtClean="0"/>
              <a:t>HOST is </a:t>
            </a:r>
            <a:r>
              <a:rPr lang="en-US" sz="3000" dirty="0" smtClean="0"/>
              <a:t>a powerful </a:t>
            </a:r>
            <a:r>
              <a:rPr lang="en-US" sz="3000" dirty="0" smtClean="0"/>
              <a:t>search </a:t>
            </a:r>
            <a:r>
              <a:rPr lang="en-US" sz="3000" dirty="0" smtClean="0"/>
              <a:t>tool </a:t>
            </a:r>
            <a:r>
              <a:rPr lang="en-US" sz="3000" dirty="0" smtClean="0"/>
              <a:t>available to </a:t>
            </a:r>
            <a:r>
              <a:rPr lang="en-US" sz="3000" dirty="0" smtClean="0"/>
              <a:t>any Stillwater Library card holder.</a:t>
            </a:r>
            <a:endParaRPr lang="en-US" sz="3000" dirty="0" smtClean="0"/>
          </a:p>
          <a:p>
            <a:pPr>
              <a:buNone/>
            </a:pPr>
            <a:r>
              <a:rPr lang="en-US" sz="3000" dirty="0" smtClean="0"/>
              <a:t> </a:t>
            </a:r>
          </a:p>
          <a:p>
            <a:r>
              <a:rPr lang="en-US" sz="3000" dirty="0" smtClean="0"/>
              <a:t>As </a:t>
            </a:r>
            <a:r>
              <a:rPr lang="en-US" sz="3000" dirty="0" smtClean="0"/>
              <a:t>you journey through this tutorial you will</a:t>
            </a:r>
          </a:p>
          <a:p>
            <a:pPr>
              <a:buNone/>
            </a:pPr>
            <a:r>
              <a:rPr lang="en-US" sz="3000" dirty="0"/>
              <a:t> </a:t>
            </a:r>
            <a:r>
              <a:rPr lang="en-US" sz="3000" dirty="0" smtClean="0"/>
              <a:t>  </a:t>
            </a:r>
            <a:r>
              <a:rPr lang="en-US" sz="3000" dirty="0" smtClean="0"/>
              <a:t> see your </a:t>
            </a:r>
            <a:r>
              <a:rPr lang="en-US" sz="3000" dirty="0" smtClean="0"/>
              <a:t>library card is very valuable</a:t>
            </a:r>
            <a:r>
              <a:rPr lang="en-US" sz="3000" dirty="0" smtClean="0"/>
              <a:t>.</a:t>
            </a:r>
          </a:p>
          <a:p>
            <a:pPr>
              <a:buNone/>
            </a:pPr>
            <a:endParaRPr lang="en-US" sz="3000" dirty="0" smtClean="0"/>
          </a:p>
          <a:p>
            <a:r>
              <a:rPr lang="en-US" sz="3000" dirty="0" smtClean="0"/>
              <a:t>Many </a:t>
            </a:r>
            <a:r>
              <a:rPr lang="en-US" sz="3000" dirty="0" smtClean="0"/>
              <a:t>of these articles </a:t>
            </a:r>
            <a:r>
              <a:rPr lang="en-US" sz="3000" dirty="0" smtClean="0"/>
              <a:t>you find searching through EBSCO would </a:t>
            </a:r>
            <a:r>
              <a:rPr lang="en-US" sz="3000" dirty="0" smtClean="0"/>
              <a:t>cost you a fortune but you get them at no cost through your library.</a:t>
            </a:r>
            <a:endParaRPr lang="en-US" sz="3000" dirty="0"/>
          </a:p>
          <a:p>
            <a:pPr>
              <a:buNone/>
            </a:pPr>
            <a:endParaRPr lang="en-US" dirty="0" smtClean="0"/>
          </a:p>
          <a:p>
            <a:pPr>
              <a:buNone/>
            </a:pPr>
            <a:r>
              <a:rPr lang="en-US" dirty="0"/>
              <a:t> </a:t>
            </a:r>
            <a:r>
              <a:rPr lang="en-US" dirty="0" smtClean="0"/>
              <a:t>  </a:t>
            </a:r>
          </a:p>
          <a:p>
            <a:pPr>
              <a:buNone/>
            </a:pPr>
            <a:endParaRPr lang="en-US" dirty="0"/>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7600" y="4865688"/>
            <a:ext cx="5486400" cy="1611312"/>
          </a:xfrm>
        </p:spPr>
        <p:txBody>
          <a:bodyPr>
            <a:normAutofit/>
          </a:bodyPr>
          <a:lstStyle/>
          <a:p>
            <a:pPr algn="ctr"/>
            <a:r>
              <a:rPr lang="en-US" dirty="0" smtClean="0"/>
              <a:t>Finding EBSCO Through </a:t>
            </a:r>
            <a:r>
              <a:rPr lang="en-US" dirty="0"/>
              <a:t>Y</a:t>
            </a:r>
            <a:r>
              <a:rPr lang="en-US" dirty="0" smtClean="0"/>
              <a:t>our </a:t>
            </a:r>
            <a:r>
              <a:rPr lang="en-US" dirty="0"/>
              <a:t>L</a:t>
            </a:r>
            <a:r>
              <a:rPr lang="en-US" dirty="0" smtClean="0"/>
              <a:t>ibrary</a:t>
            </a:r>
            <a:endParaRPr lang="en-US" dirty="0"/>
          </a:p>
        </p:txBody>
      </p:sp>
      <p:pic>
        <p:nvPicPr>
          <p:cNvPr id="5" name="Picture Placeholder 4" descr="ScreenHunter_12 Feb. 16 14.25.gif"/>
          <p:cNvPicPr>
            <a:picLocks noGrp="1" noChangeAspect="1"/>
          </p:cNvPicPr>
          <p:nvPr>
            <p:ph type="pic" idx="4294967295"/>
          </p:nvPr>
        </p:nvPicPr>
        <p:blipFill>
          <a:blip r:embed="rId2" cstate="print"/>
          <a:srcRect t="16326" b="16326"/>
          <a:stretch>
            <a:fillRect/>
          </a:stretch>
        </p:blipFill>
        <p:spPr>
          <a:xfrm>
            <a:off x="0" y="190500"/>
            <a:ext cx="8686800" cy="4387850"/>
          </a:xfrm>
        </p:spPr>
      </p:pic>
    </p:spTree>
  </p:cSld>
  <p:clrMapOvr>
    <a:masterClrMapping/>
  </p:clrMapOvr>
  <p:transition spd="med">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pic>
        <p:nvPicPr>
          <p:cNvPr id="5" name="Picture Placeholder 4" descr="ScreenHunter_13 Feb. 16 14.33.gif"/>
          <p:cNvPicPr>
            <a:picLocks noGrp="1" noChangeAspect="1"/>
          </p:cNvPicPr>
          <p:nvPr>
            <p:ph type="pic" idx="4294967295"/>
          </p:nvPr>
        </p:nvPicPr>
        <p:blipFill>
          <a:blip r:embed="rId2" cstate="print"/>
          <a:srcRect t="16326" b="16326"/>
          <a:stretch>
            <a:fillRect/>
          </a:stretch>
        </p:blipFill>
        <p:spPr>
          <a:xfrm>
            <a:off x="0" y="190500"/>
            <a:ext cx="8686800" cy="4387850"/>
          </a:xfrm>
        </p:spPr>
      </p:pic>
      <p:sp>
        <p:nvSpPr>
          <p:cNvPr id="4" name="Text Placeholder 3"/>
          <p:cNvSpPr>
            <a:spLocks noGrp="1"/>
          </p:cNvSpPr>
          <p:nvPr>
            <p:ph type="body" sz="half" idx="4294967295"/>
          </p:nvPr>
        </p:nvSpPr>
        <p:spPr>
          <a:xfrm>
            <a:off x="1143000" y="5443538"/>
            <a:ext cx="7315200" cy="1033462"/>
          </a:xfrm>
        </p:spPr>
        <p:txBody>
          <a:bodyPr>
            <a:noAutofit/>
          </a:bodyPr>
          <a:lstStyle/>
          <a:p>
            <a:r>
              <a:rPr lang="en-US" sz="2400" dirty="0" smtClean="0"/>
              <a:t>When you position the curser over Reference Resources there will be a </a:t>
            </a:r>
            <a:r>
              <a:rPr lang="en-US" sz="2400" dirty="0" smtClean="0"/>
              <a:t>drop down as </a:t>
            </a:r>
            <a:r>
              <a:rPr lang="en-US" sz="2400" dirty="0" smtClean="0"/>
              <a:t>in the picture above.  </a:t>
            </a:r>
            <a:r>
              <a:rPr lang="en-US" sz="2400" dirty="0" smtClean="0"/>
              <a:t>Position </a:t>
            </a:r>
            <a:r>
              <a:rPr lang="en-US" sz="2400" dirty="0" smtClean="0"/>
              <a:t>the curser </a:t>
            </a:r>
            <a:r>
              <a:rPr lang="en-US" sz="2400" dirty="0" smtClean="0"/>
              <a:t>over Online </a:t>
            </a:r>
            <a:r>
              <a:rPr lang="en-US" sz="2400" dirty="0" smtClean="0"/>
              <a:t>Databases and click on the mouse.</a:t>
            </a:r>
            <a:endParaRPr lang="en-US" sz="2400" dirty="0"/>
          </a:p>
        </p:txBody>
      </p:sp>
    </p:spTree>
  </p:cSld>
  <p:clrMapOvr>
    <a:masterClrMapping/>
  </p:clrMapOvr>
  <p:transition spd="med">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EBSCO</a:t>
            </a:r>
            <a:endParaRPr lang="en-US" dirty="0"/>
          </a:p>
        </p:txBody>
      </p:sp>
      <p:sp>
        <p:nvSpPr>
          <p:cNvPr id="4" name="Text Placeholder 3"/>
          <p:cNvSpPr>
            <a:spLocks noGrp="1"/>
          </p:cNvSpPr>
          <p:nvPr>
            <p:ph type="body" sz="half" idx="2"/>
          </p:nvPr>
        </p:nvSpPr>
        <p:spPr>
          <a:xfrm>
            <a:off x="914400" y="5445824"/>
            <a:ext cx="7315200" cy="1412176"/>
          </a:xfrm>
        </p:spPr>
        <p:txBody>
          <a:bodyPr>
            <a:noAutofit/>
          </a:bodyPr>
          <a:lstStyle/>
          <a:p>
            <a:r>
              <a:rPr lang="en-US" sz="2000" dirty="0" smtClean="0"/>
              <a:t>You will notice under the second brown bar titled General Research the words </a:t>
            </a:r>
            <a:r>
              <a:rPr lang="en-US" sz="2000" dirty="0" err="1" smtClean="0"/>
              <a:t>Ebsco</a:t>
            </a:r>
            <a:r>
              <a:rPr lang="en-US" sz="2000" dirty="0" smtClean="0"/>
              <a:t> </a:t>
            </a:r>
            <a:r>
              <a:rPr lang="en-US" sz="2000" dirty="0" smtClean="0"/>
              <a:t>Host  to the far right </a:t>
            </a:r>
            <a:r>
              <a:rPr lang="en-US" sz="2000" dirty="0" smtClean="0"/>
              <a:t>under </a:t>
            </a:r>
            <a:r>
              <a:rPr lang="en-US" sz="2000" dirty="0" smtClean="0"/>
              <a:t>the word </a:t>
            </a:r>
            <a:r>
              <a:rPr lang="en-US" sz="2000" dirty="0" smtClean="0"/>
              <a:t>Access </a:t>
            </a:r>
            <a:r>
              <a:rPr lang="en-US" sz="2000" dirty="0" smtClean="0"/>
              <a:t>you will see the choice In Library/Remote.  If you are not in the library click on </a:t>
            </a:r>
            <a:r>
              <a:rPr lang="en-US" sz="2000" dirty="0" smtClean="0"/>
              <a:t>remote </a:t>
            </a:r>
            <a:r>
              <a:rPr lang="en-US" sz="2000" dirty="0" smtClean="0"/>
              <a:t>and follow the instructions on the next screen.</a:t>
            </a:r>
            <a:endParaRPr lang="en-US" sz="2000" dirty="0"/>
          </a:p>
        </p:txBody>
      </p:sp>
      <p:pic>
        <p:nvPicPr>
          <p:cNvPr id="5" name="Picture Placeholder 4" descr="ScreenHunter_14 Feb. 16 14.36.gif"/>
          <p:cNvPicPr>
            <a:picLocks noGrp="1" noChangeAspect="1"/>
          </p:cNvPicPr>
          <p:nvPr>
            <p:ph type="pic" idx="1"/>
          </p:nvPr>
        </p:nvPicPr>
        <p:blipFill>
          <a:blip r:embed="rId2" cstate="print"/>
          <a:srcRect t="16067" b="16067"/>
          <a:stretch>
            <a:fillRect/>
          </a:stretch>
        </p:blipFill>
        <p:spPr/>
      </p:pic>
      <p:cxnSp>
        <p:nvCxnSpPr>
          <p:cNvPr id="7" name="Straight Arrow Connector 6"/>
          <p:cNvCxnSpPr/>
          <p:nvPr/>
        </p:nvCxnSpPr>
        <p:spPr>
          <a:xfrm rot="5400000">
            <a:off x="7696200" y="3429000"/>
            <a:ext cx="762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900550"/>
            <a:ext cx="7924800" cy="357250"/>
          </a:xfrm>
        </p:spPr>
        <p:txBody>
          <a:bodyPr/>
          <a:lstStyle/>
          <a:p>
            <a:r>
              <a:rPr lang="en-US" b="1" dirty="0" smtClean="0"/>
              <a:t>LOG IN</a:t>
            </a:r>
            <a:endParaRPr lang="en-US" b="1" dirty="0"/>
          </a:p>
        </p:txBody>
      </p:sp>
      <p:sp>
        <p:nvSpPr>
          <p:cNvPr id="4" name="Text Placeholder 3"/>
          <p:cNvSpPr>
            <a:spLocks noGrp="1"/>
          </p:cNvSpPr>
          <p:nvPr>
            <p:ph type="body" sz="half" idx="2"/>
          </p:nvPr>
        </p:nvSpPr>
        <p:spPr>
          <a:xfrm>
            <a:off x="304800" y="5181600"/>
            <a:ext cx="8382000" cy="1676400"/>
          </a:xfrm>
        </p:spPr>
        <p:txBody>
          <a:bodyPr>
            <a:normAutofit fontScale="85000" lnSpcReduction="10000"/>
          </a:bodyPr>
          <a:lstStyle/>
          <a:p>
            <a:endParaRPr lang="en-US" sz="2000" dirty="0" smtClean="0"/>
          </a:p>
          <a:p>
            <a:r>
              <a:rPr lang="en-US" sz="2400" dirty="0" smtClean="0"/>
              <a:t>Enter </a:t>
            </a:r>
            <a:r>
              <a:rPr lang="en-US" sz="2400" dirty="0" smtClean="0"/>
              <a:t>your library card number in this box.  </a:t>
            </a:r>
            <a:r>
              <a:rPr lang="en-US" sz="2400" dirty="0" smtClean="0"/>
              <a:t>Your library card number is found on the back of your card under the bar code.  You must enter all fourteen digits. </a:t>
            </a:r>
            <a:r>
              <a:rPr lang="en-US" sz="2400" dirty="0" smtClean="0"/>
              <a:t> </a:t>
            </a:r>
            <a:r>
              <a:rPr lang="en-US" sz="2400" dirty="0" smtClean="0"/>
              <a:t>A</a:t>
            </a:r>
            <a:r>
              <a:rPr lang="en-US" sz="2400" dirty="0" smtClean="0"/>
              <a:t>fter </a:t>
            </a:r>
            <a:r>
              <a:rPr lang="en-US" sz="2400" dirty="0" smtClean="0"/>
              <a:t>you have entered your library card number move your curser to the dark blue box with the word Log in.  Click on this and review the next screen that will come up.</a:t>
            </a:r>
            <a:endParaRPr lang="en-US" sz="2400" dirty="0"/>
          </a:p>
        </p:txBody>
      </p:sp>
      <p:pic>
        <p:nvPicPr>
          <p:cNvPr id="5" name="Picture Placeholder 4" descr="ScreenHunter_15 Feb. 16 14.40.gif"/>
          <p:cNvPicPr>
            <a:picLocks noGrp="1" noChangeAspect="1"/>
          </p:cNvPicPr>
          <p:nvPr>
            <p:ph type="pic" idx="1"/>
          </p:nvPr>
        </p:nvPicPr>
        <p:blipFill>
          <a:blip r:embed="rId2" cstate="print"/>
          <a:srcRect t="16067" b="16067"/>
          <a:stretch>
            <a:fillRect/>
          </a:stretch>
        </p:blipFill>
        <p:spPr>
          <a:xfrm>
            <a:off x="142127" y="0"/>
            <a:ext cx="9001873" cy="4581525"/>
          </a:xfrm>
        </p:spPr>
      </p:pic>
      <p:cxnSp>
        <p:nvCxnSpPr>
          <p:cNvPr id="7" name="Straight Arrow Connector 6"/>
          <p:cNvCxnSpPr/>
          <p:nvPr/>
        </p:nvCxnSpPr>
        <p:spPr>
          <a:xfrm rot="10800000" flipV="1">
            <a:off x="3886200" y="685800"/>
            <a:ext cx="1143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flipH="1" flipV="1">
            <a:off x="1981200" y="1828800"/>
            <a:ext cx="838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ScreenHunter_16 Feb. 16 14.43.gif"/>
          <p:cNvPicPr>
            <a:picLocks noGrp="1" noChangeAspect="1"/>
          </p:cNvPicPr>
          <p:nvPr>
            <p:ph type="pic" idx="4294967295"/>
          </p:nvPr>
        </p:nvPicPr>
        <p:blipFill>
          <a:blip r:embed="rId2" cstate="print"/>
          <a:srcRect t="16067" b="16067"/>
          <a:stretch>
            <a:fillRect/>
          </a:stretch>
        </p:blipFill>
        <p:spPr>
          <a:xfrm>
            <a:off x="0" y="228600"/>
            <a:ext cx="9001125" cy="5267325"/>
          </a:xfrm>
          <a:prstGeom prst="round2SameRect">
            <a:avLst>
              <a:gd name="adj1" fmla="val 7101"/>
              <a:gd name="adj2" fmla="val 9763"/>
            </a:avLst>
          </a:prstGeom>
        </p:spPr>
      </p:pic>
      <p:sp>
        <p:nvSpPr>
          <p:cNvPr id="4" name="Text Placeholder 3"/>
          <p:cNvSpPr>
            <a:spLocks noGrp="1"/>
          </p:cNvSpPr>
          <p:nvPr>
            <p:ph type="body" sz="half" idx="4294967295"/>
          </p:nvPr>
        </p:nvSpPr>
        <p:spPr>
          <a:xfrm>
            <a:off x="0" y="5715000"/>
            <a:ext cx="7315200" cy="914399"/>
          </a:xfrm>
        </p:spPr>
        <p:txBody>
          <a:bodyPr>
            <a:normAutofit/>
          </a:bodyPr>
          <a:lstStyle/>
          <a:p>
            <a:r>
              <a:rPr lang="en-US" dirty="0" smtClean="0"/>
              <a:t>Click on </a:t>
            </a:r>
            <a:r>
              <a:rPr lang="en-US" dirty="0" err="1" smtClean="0"/>
              <a:t>EBSCO</a:t>
            </a:r>
            <a:r>
              <a:rPr lang="en-US" dirty="0" err="1" smtClean="0"/>
              <a:t>host</a:t>
            </a:r>
            <a:r>
              <a:rPr lang="en-US" dirty="0" smtClean="0"/>
              <a:t> Web</a:t>
            </a:r>
            <a:endParaRPr lang="en-US" dirty="0"/>
          </a:p>
        </p:txBody>
      </p:sp>
      <p:cxnSp>
        <p:nvCxnSpPr>
          <p:cNvPr id="8" name="Straight Arrow Connector 7"/>
          <p:cNvCxnSpPr/>
          <p:nvPr/>
        </p:nvCxnSpPr>
        <p:spPr>
          <a:xfrm rot="16200000" flipH="1">
            <a:off x="152400" y="1219200"/>
            <a:ext cx="1524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5000">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153400" cy="838200"/>
          </a:xfrm>
        </p:spPr>
        <p:txBody>
          <a:bodyPr>
            <a:noAutofit/>
          </a:bodyPr>
          <a:lstStyle/>
          <a:p>
            <a:r>
              <a:rPr lang="en-US" sz="2400" b="1" dirty="0" smtClean="0"/>
              <a:t>Clicking on continue will give you your search box where you can enter subject or title.</a:t>
            </a:r>
            <a:r>
              <a:rPr lang="en-US" sz="2400" dirty="0" smtClean="0"/>
              <a:t> </a:t>
            </a:r>
            <a:endParaRPr lang="en-US" sz="2400" dirty="0"/>
          </a:p>
        </p:txBody>
      </p:sp>
      <p:pic>
        <p:nvPicPr>
          <p:cNvPr id="5" name="Picture Placeholder 4" descr="ScreenHunter_17 Feb. 16 14.49.gif"/>
          <p:cNvPicPr>
            <a:picLocks noGrp="1" noChangeAspect="1"/>
          </p:cNvPicPr>
          <p:nvPr>
            <p:ph sz="quarter" idx="4294967295"/>
          </p:nvPr>
        </p:nvPicPr>
        <p:blipFill>
          <a:blip r:embed="rId2" cstate="print"/>
          <a:stretch>
            <a:fillRect/>
          </a:stretch>
        </p:blipFill>
        <p:spPr>
          <a:xfrm>
            <a:off x="228600" y="1066800"/>
            <a:ext cx="8686800" cy="5562600"/>
          </a:xfrm>
        </p:spPr>
      </p:pic>
      <p:cxnSp>
        <p:nvCxnSpPr>
          <p:cNvPr id="7" name="Straight Arrow Connector 6"/>
          <p:cNvCxnSpPr/>
          <p:nvPr/>
        </p:nvCxnSpPr>
        <p:spPr>
          <a:xfrm rot="10800000" flipV="1">
            <a:off x="1219200" y="2895600"/>
            <a:ext cx="11430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 LIST OF IMPORTANT EBSCO TUTORIALS</a:t>
            </a:r>
            <a:endParaRPr lang="en-US" b="1" dirty="0"/>
          </a:p>
        </p:txBody>
      </p:sp>
      <p:sp>
        <p:nvSpPr>
          <p:cNvPr id="3" name="Content Placeholder 2"/>
          <p:cNvSpPr>
            <a:spLocks noGrp="1"/>
          </p:cNvSpPr>
          <p:nvPr>
            <p:ph sz="quarter" idx="1"/>
          </p:nvPr>
        </p:nvSpPr>
        <p:spPr/>
        <p:txBody>
          <a:bodyPr/>
          <a:lstStyle/>
          <a:p>
            <a:r>
              <a:rPr lang="en-US" dirty="0" smtClean="0">
                <a:hlinkClick r:id="rId2"/>
              </a:rPr>
              <a:t>http://support.epnet.com/training/flash_videos/basic_search/basic_search.html</a:t>
            </a:r>
            <a:endParaRPr lang="en-US" dirty="0" smtClean="0"/>
          </a:p>
          <a:p>
            <a:r>
              <a:rPr lang="en-US" dirty="0" smtClean="0">
                <a:hlinkClick r:id="rId3"/>
              </a:rPr>
              <a:t>http://support.epnet.com/training/flash_videos/adv_guided/adv_guided.html</a:t>
            </a:r>
            <a:endParaRPr lang="en-US" dirty="0" smtClean="0"/>
          </a:p>
          <a:p>
            <a:r>
              <a:rPr lang="en-US" dirty="0" smtClean="0">
                <a:hlinkClick r:id="rId4"/>
              </a:rPr>
              <a:t>http</a:t>
            </a:r>
            <a:r>
              <a:rPr lang="en-US" dirty="0" smtClean="0">
                <a:hlinkClick r:id="rId4"/>
              </a:rPr>
              <a:t>://www.youtube.com/watch?v=EsFKZpfLy1U</a:t>
            </a:r>
            <a:endParaRPr lang="en-US" dirty="0" smtClean="0"/>
          </a:p>
          <a:p>
            <a:endParaRPr lang="en-US" dirty="0" smtClean="0"/>
          </a:p>
          <a:p>
            <a:pPr>
              <a:buNone/>
            </a:pPr>
            <a:r>
              <a:rPr lang="en-US" dirty="0" smtClean="0"/>
              <a:t>At this point it would benefit you to go to anyone of the above tutorials and be instructed on using specific search terms and methods to use EBSCO now that you are familiar with how to access it.</a:t>
            </a:r>
            <a:endParaRPr lang="en-US" dirty="0"/>
          </a:p>
        </p:txBody>
      </p:sp>
    </p:spTree>
  </p:cSld>
  <p:clrMapOvr>
    <a:masterClrMapping/>
  </p:clrMapOvr>
  <p:transition spd="med">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516</TotalTime>
  <Words>364</Words>
  <Application>Microsoft Office PowerPoint</Application>
  <PresentationFormat>On-screen Show (4:3)</PresentationFormat>
  <Paragraphs>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EBSCO TUTORIAL</vt:lpstr>
      <vt:lpstr>STILLWATER PUBLIC LIBRARY</vt:lpstr>
      <vt:lpstr>Finding EBSCO Through Your Library</vt:lpstr>
      <vt:lpstr>Slide 4</vt:lpstr>
      <vt:lpstr>EBSCO</vt:lpstr>
      <vt:lpstr>LOG IN</vt:lpstr>
      <vt:lpstr>Slide 7</vt:lpstr>
      <vt:lpstr>Clicking on continue will give you your search box where you can enter subject or title. </vt:lpstr>
      <vt:lpstr>A LIST OF IMPORTANT EBSCO TUTORIALS</vt:lpstr>
      <vt:lpstr>I FOUND IT</vt:lpstr>
    </vt:vector>
  </TitlesOfParts>
  <Company>Oklahoma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EBSCO TUTORIALS</dc:title>
  <dc:creator>Larry</dc:creator>
  <cp:lastModifiedBy>Larry</cp:lastModifiedBy>
  <cp:revision>63</cp:revision>
  <dcterms:created xsi:type="dcterms:W3CDTF">2011-02-16T18:41:47Z</dcterms:created>
  <dcterms:modified xsi:type="dcterms:W3CDTF">2011-03-22T19:19:31Z</dcterms:modified>
</cp:coreProperties>
</file>