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3" r:id="rId8"/>
    <p:sldId id="264" r:id="rId9"/>
    <p:sldId id="265" r:id="rId10"/>
    <p:sldId id="262"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FCBE5-A4F3-4CB9-8693-6252BB34E775}" type="datetimeFigureOut">
              <a:rPr lang="en-US" smtClean="0"/>
              <a:t>11/30/2010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2C8BB-85C2-4E84-8792-DC3C407B1A7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322C8BB-85C2-4E84-8792-DC3C407B1A7F}" type="slidenum">
              <a:rPr lang="en-US" smtClean="0"/>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three faces bring the</a:t>
            </a:r>
            <a:r>
              <a:rPr lang="en-US" baseline="0" dirty="0" smtClean="0"/>
              <a:t> three main characters to mind.  One very perplexed, one very scholarly, and one very worldly.</a:t>
            </a:r>
            <a:endParaRPr lang="en-US" dirty="0"/>
          </a:p>
        </p:txBody>
      </p:sp>
      <p:sp>
        <p:nvSpPr>
          <p:cNvPr id="4" name="Slide Number Placeholder 3"/>
          <p:cNvSpPr>
            <a:spLocks noGrp="1"/>
          </p:cNvSpPr>
          <p:nvPr>
            <p:ph type="sldNum" sz="quarter" idx="10"/>
          </p:nvPr>
        </p:nvSpPr>
        <p:spPr/>
        <p:txBody>
          <a:bodyPr/>
          <a:lstStyle/>
          <a:p>
            <a:fld id="{A322C8BB-85C2-4E84-8792-DC3C407B1A7F}" type="slidenum">
              <a:rPr lang="en-US" smtClean="0"/>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DBFADC19-E054-4A42-97F1-3ECCFAA159A1}" type="datetimeFigureOut">
              <a:rPr lang="en-US" smtClean="0"/>
              <a:pPr/>
              <a:t>11/30/2010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674034E-FB03-4695-9AF3-BF02B6F2A90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FADC19-E054-4A42-97F1-3ECCFAA159A1}" type="datetimeFigureOut">
              <a:rPr lang="en-US" smtClean="0"/>
              <a:pPr/>
              <a:t>11/30/2010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674034E-FB03-4695-9AF3-BF02B6F2A90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DBFADC19-E054-4A42-97F1-3ECCFAA159A1}" type="datetimeFigureOut">
              <a:rPr lang="en-US" smtClean="0"/>
              <a:pPr/>
              <a:t>11/30/2010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674034E-FB03-4695-9AF3-BF02B6F2A90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FADC19-E054-4A42-97F1-3ECCFAA159A1}" type="datetimeFigureOut">
              <a:rPr lang="en-US" smtClean="0"/>
              <a:pPr/>
              <a:t>11/30/2010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674034E-FB03-4695-9AF3-BF02B6F2A90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DBFADC19-E054-4A42-97F1-3ECCFAA159A1}" type="datetimeFigureOut">
              <a:rPr lang="en-US" smtClean="0"/>
              <a:pPr/>
              <a:t>11/30/2010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7674034E-FB03-4695-9AF3-BF02B6F2A90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BFADC19-E054-4A42-97F1-3ECCFAA159A1}" type="datetimeFigureOut">
              <a:rPr lang="en-US" smtClean="0"/>
              <a:pPr/>
              <a:t>11/30/2010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674034E-FB03-4695-9AF3-BF02B6F2A90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BFADC19-E054-4A42-97F1-3ECCFAA159A1}" type="datetimeFigureOut">
              <a:rPr lang="en-US" smtClean="0"/>
              <a:pPr/>
              <a:t>11/30/2010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674034E-FB03-4695-9AF3-BF02B6F2A90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BFADC19-E054-4A42-97F1-3ECCFAA159A1}" type="datetimeFigureOut">
              <a:rPr lang="en-US" smtClean="0"/>
              <a:pPr/>
              <a:t>11/30/2010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674034E-FB03-4695-9AF3-BF02B6F2A90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DBFADC19-E054-4A42-97F1-3ECCFAA159A1}" type="datetimeFigureOut">
              <a:rPr lang="en-US" smtClean="0"/>
              <a:pPr/>
              <a:t>11/30/2010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7674034E-FB03-4695-9AF3-BF02B6F2A90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BFADC19-E054-4A42-97F1-3ECCFAA159A1}" type="datetimeFigureOut">
              <a:rPr lang="en-US" smtClean="0"/>
              <a:pPr/>
              <a:t>11/30/2010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674034E-FB03-4695-9AF3-BF02B6F2A90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DBFADC19-E054-4A42-97F1-3ECCFAA159A1}" type="datetimeFigureOut">
              <a:rPr lang="en-US" smtClean="0"/>
              <a:pPr/>
              <a:t>11/30/2010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674034E-FB03-4695-9AF3-BF02B6F2A90B}"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DBFADC19-E054-4A42-97F1-3ECCFAA159A1}" type="datetimeFigureOut">
              <a:rPr lang="en-US" smtClean="0"/>
              <a:pPr/>
              <a:t>11/30/2010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674034E-FB03-4695-9AF3-BF02B6F2A90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r>
              <a:rPr lang="en-US" dirty="0" smtClean="0"/>
              <a:t>L8r, g8r</a:t>
            </a:r>
            <a:endParaRPr lang="en-US" dirty="0"/>
          </a:p>
        </p:txBody>
      </p:sp>
      <p:sp>
        <p:nvSpPr>
          <p:cNvPr id="3" name="Subtitle 2"/>
          <p:cNvSpPr>
            <a:spLocks noGrp="1"/>
          </p:cNvSpPr>
          <p:nvPr>
            <p:ph type="subTitle" idx="1"/>
          </p:nvPr>
        </p:nvSpPr>
        <p:spPr/>
        <p:txBody>
          <a:bodyPr/>
          <a:lstStyle/>
          <a:p>
            <a:r>
              <a:rPr lang="en-US" dirty="0" smtClean="0"/>
              <a:t>By Lauren </a:t>
            </a:r>
            <a:r>
              <a:rPr lang="en-US" dirty="0" err="1" smtClean="0"/>
              <a:t>Myracle</a:t>
            </a:r>
            <a:endParaRPr lang="en-US" dirty="0"/>
          </a:p>
        </p:txBody>
      </p:sp>
      <p:pic>
        <p:nvPicPr>
          <p:cNvPr id="1029" name="Picture 5" descr="C:\Documents and Settings\Larry\Local Settings\Temporary Internet Files\Content.IE5\Q9CXCT47\dglxasset[2].aspx"/>
          <p:cNvPicPr>
            <a:picLocks noChangeAspect="1" noChangeArrowheads="1"/>
          </p:cNvPicPr>
          <p:nvPr/>
        </p:nvPicPr>
        <p:blipFill>
          <a:blip r:embed="rId2" cstate="print"/>
          <a:srcRect/>
          <a:stretch>
            <a:fillRect/>
          </a:stretch>
        </p:blipFill>
        <p:spPr bwMode="auto">
          <a:xfrm>
            <a:off x="3658057" y="2562606"/>
            <a:ext cx="1827886" cy="1732788"/>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How can I be proactive to support freedom to read</a:t>
            </a:r>
            <a:endParaRPr lang="en-US" dirty="0"/>
          </a:p>
        </p:txBody>
      </p:sp>
      <p:sp>
        <p:nvSpPr>
          <p:cNvPr id="3" name="Content Placeholder 2"/>
          <p:cNvSpPr>
            <a:spLocks noGrp="1"/>
          </p:cNvSpPr>
          <p:nvPr>
            <p:ph idx="1"/>
          </p:nvPr>
        </p:nvSpPr>
        <p:spPr/>
        <p:txBody>
          <a:bodyPr/>
          <a:lstStyle/>
          <a:p>
            <a:r>
              <a:rPr lang="en-US" dirty="0" smtClean="0"/>
              <a:t>Join groups committed to</a:t>
            </a:r>
          </a:p>
          <a:p>
            <a:pPr>
              <a:buNone/>
            </a:pPr>
            <a:r>
              <a:rPr lang="en-US" dirty="0" smtClean="0"/>
              <a:t>   preserving the right to read</a:t>
            </a:r>
          </a:p>
          <a:p>
            <a:r>
              <a:rPr lang="en-US" dirty="0" smtClean="0"/>
              <a:t>Attend school board, library board meetings.</a:t>
            </a:r>
          </a:p>
          <a:p>
            <a:r>
              <a:rPr lang="en-US" dirty="0" smtClean="0"/>
              <a:t>Join the National Coalition against Censorship</a:t>
            </a:r>
          </a:p>
          <a:p>
            <a:r>
              <a:rPr lang="en-US" dirty="0" smtClean="0"/>
              <a:t>Join The Freedom to Read Foundation</a:t>
            </a:r>
          </a:p>
          <a:p>
            <a:r>
              <a:rPr lang="en-US" b="1" dirty="0" smtClean="0"/>
              <a:t>Be aware of what’s happening</a:t>
            </a:r>
            <a:endParaRPr lang="en-US" dirty="0" smtClean="0"/>
          </a:p>
          <a:p>
            <a:r>
              <a:rPr lang="en-US" dirty="0" smtClean="0"/>
              <a:t> Get Involved</a:t>
            </a:r>
          </a:p>
          <a:p>
            <a:endParaRPr lang="en-US" dirty="0" smtClean="0"/>
          </a:p>
          <a:p>
            <a:pPr>
              <a:buNone/>
            </a:pPr>
            <a:r>
              <a:rPr lang="en-US" dirty="0" smtClean="0"/>
              <a:t>  </a:t>
            </a:r>
          </a:p>
          <a:p>
            <a:endParaRPr lang="en-US" dirty="0" smtClean="0"/>
          </a:p>
          <a:p>
            <a:endParaRPr lang="en-US" dirty="0" smtClean="0"/>
          </a:p>
          <a:p>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final point</a:t>
            </a:r>
            <a:endParaRPr lang="en-US" dirty="0"/>
          </a:p>
        </p:txBody>
      </p:sp>
      <p:sp>
        <p:nvSpPr>
          <p:cNvPr id="3" name="Content Placeholder 2"/>
          <p:cNvSpPr>
            <a:spLocks noGrp="1"/>
          </p:cNvSpPr>
          <p:nvPr>
            <p:ph idx="1"/>
          </p:nvPr>
        </p:nvSpPr>
        <p:spPr/>
        <p:txBody>
          <a:bodyPr/>
          <a:lstStyle/>
          <a:p>
            <a:r>
              <a:rPr lang="en-US" dirty="0" smtClean="0"/>
              <a:t>I did not like this book personally.</a:t>
            </a:r>
            <a:br>
              <a:rPr lang="en-US" dirty="0" smtClean="0"/>
            </a:br>
            <a:endParaRPr lang="en-US" dirty="0" smtClean="0"/>
          </a:p>
          <a:p>
            <a:r>
              <a:rPr lang="en-US" dirty="0" smtClean="0"/>
              <a:t>It in my opinion does not deserve the status that so many challenged and banned books have received.</a:t>
            </a:r>
          </a:p>
          <a:p>
            <a:r>
              <a:rPr lang="en-US" dirty="0" smtClean="0"/>
              <a:t>I would not put it on a required reading list.</a:t>
            </a:r>
          </a:p>
          <a:p>
            <a:r>
              <a:rPr lang="en-US" dirty="0" smtClean="0"/>
              <a:t>I would however keep it on </a:t>
            </a:r>
            <a:r>
              <a:rPr lang="en-US" smtClean="0"/>
              <a:t>the shelf.</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Through their Instant messages, three friends share the ups and downs of high school</a:t>
            </a:r>
            <a:endParaRPr lang="en-US" sz="2400" dirty="0"/>
          </a:p>
        </p:txBody>
      </p:sp>
      <p:sp>
        <p:nvSpPr>
          <p:cNvPr id="3" name="Content Placeholder 2"/>
          <p:cNvSpPr>
            <a:spLocks noGrp="1"/>
          </p:cNvSpPr>
          <p:nvPr>
            <p:ph idx="1"/>
          </p:nvPr>
        </p:nvSpPr>
        <p:spPr/>
        <p:txBody>
          <a:bodyPr/>
          <a:lstStyle/>
          <a:p>
            <a:r>
              <a:rPr lang="en-US" dirty="0" smtClean="0"/>
              <a:t>A flirtatious teacher</a:t>
            </a:r>
          </a:p>
          <a:p>
            <a:endParaRPr lang="en-US" dirty="0" smtClean="0"/>
          </a:p>
          <a:p>
            <a:endParaRPr lang="en-US" dirty="0" smtClean="0"/>
          </a:p>
          <a:p>
            <a:endParaRPr lang="en-US" dirty="0" smtClean="0"/>
          </a:p>
          <a:p>
            <a:endParaRPr lang="en-US" dirty="0" smtClean="0"/>
          </a:p>
          <a:p>
            <a:endParaRPr lang="en-US" dirty="0" smtClean="0"/>
          </a:p>
          <a:p>
            <a:r>
              <a:rPr lang="en-US" dirty="0" smtClean="0"/>
              <a:t>A witchy classmate       </a:t>
            </a:r>
            <a:endParaRPr lang="en-US" dirty="0"/>
          </a:p>
        </p:txBody>
      </p:sp>
      <p:pic>
        <p:nvPicPr>
          <p:cNvPr id="2050" name="Picture 2" descr="C:\Documents and Settings\Larry\Local Settings\Temporary Internet Files\Content.IE5\Q3ENG7WH\MC900434387[1].wmf"/>
          <p:cNvPicPr>
            <a:picLocks noChangeAspect="1" noChangeArrowheads="1"/>
          </p:cNvPicPr>
          <p:nvPr/>
        </p:nvPicPr>
        <p:blipFill>
          <a:blip r:embed="rId2" cstate="print"/>
          <a:srcRect/>
          <a:stretch>
            <a:fillRect/>
          </a:stretch>
        </p:blipFill>
        <p:spPr bwMode="auto">
          <a:xfrm>
            <a:off x="4038600" y="1828801"/>
            <a:ext cx="1828800" cy="1676400"/>
          </a:xfrm>
          <a:prstGeom prst="rect">
            <a:avLst/>
          </a:prstGeom>
          <a:noFill/>
        </p:spPr>
      </p:pic>
      <p:pic>
        <p:nvPicPr>
          <p:cNvPr id="2051" name="Picture 3" descr="C:\Documents and Settings\Larry\Local Settings\Temporary Internet Files\Content.IE5\5REFKD61\dglxasset[1].aspx"/>
          <p:cNvPicPr>
            <a:picLocks noChangeAspect="1" noChangeArrowheads="1"/>
          </p:cNvPicPr>
          <p:nvPr/>
        </p:nvPicPr>
        <p:blipFill>
          <a:blip r:embed="rId3" cstate="print"/>
          <a:srcRect/>
          <a:stretch>
            <a:fillRect/>
          </a:stretch>
        </p:blipFill>
        <p:spPr bwMode="auto">
          <a:xfrm>
            <a:off x="3962400" y="3962400"/>
            <a:ext cx="2133600" cy="2667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 pot-smoking </a:t>
            </a:r>
            <a:r>
              <a:rPr lang="en-US" dirty="0" err="1" smtClean="0"/>
              <a:t>smoocher</a:t>
            </a:r>
            <a:r>
              <a:rPr lang="en-US" dirty="0" smtClean="0"/>
              <a:t>   </a:t>
            </a:r>
          </a:p>
          <a:p>
            <a:endParaRPr lang="en-US" dirty="0" smtClean="0"/>
          </a:p>
          <a:p>
            <a:endParaRPr lang="en-US" dirty="0" smtClean="0"/>
          </a:p>
          <a:p>
            <a:endParaRPr lang="en-US" dirty="0" smtClean="0"/>
          </a:p>
          <a:p>
            <a:endParaRPr lang="en-US" dirty="0" smtClean="0"/>
          </a:p>
          <a:p>
            <a:endParaRPr lang="en-US" dirty="0" smtClean="0"/>
          </a:p>
          <a:p>
            <a:r>
              <a:rPr lang="en-US" dirty="0" smtClean="0"/>
              <a:t>A Care Bear-toting stalker  </a:t>
            </a:r>
            <a:endParaRPr lang="en-US" dirty="0"/>
          </a:p>
        </p:txBody>
      </p:sp>
      <p:pic>
        <p:nvPicPr>
          <p:cNvPr id="3078" name="Picture 6" descr="C:\Documents and Settings\Larry\Local Settings\Temporary Internet Files\Content.IE5\Q3ENG7WH\MC900432437[1].wmf"/>
          <p:cNvPicPr>
            <a:picLocks noChangeAspect="1" noChangeArrowheads="1"/>
          </p:cNvPicPr>
          <p:nvPr/>
        </p:nvPicPr>
        <p:blipFill>
          <a:blip r:embed="rId2" cstate="print"/>
          <a:srcRect/>
          <a:stretch>
            <a:fillRect/>
          </a:stretch>
        </p:blipFill>
        <p:spPr bwMode="auto">
          <a:xfrm>
            <a:off x="5105400" y="3962400"/>
            <a:ext cx="1828800" cy="2209800"/>
          </a:xfrm>
          <a:prstGeom prst="rect">
            <a:avLst/>
          </a:prstGeom>
          <a:noFill/>
        </p:spPr>
      </p:pic>
      <p:pic>
        <p:nvPicPr>
          <p:cNvPr id="3079" name="Picture 7" descr="C:\Documents and Settings\Larry\Local Settings\Temporary Internet Files\Content.IE5\Q9CXCT47\dglxasset[3].aspx"/>
          <p:cNvPicPr>
            <a:picLocks noChangeAspect="1" noChangeArrowheads="1"/>
          </p:cNvPicPr>
          <p:nvPr/>
        </p:nvPicPr>
        <p:blipFill>
          <a:blip r:embed="rId3" cstate="print"/>
          <a:srcRect/>
          <a:stretch>
            <a:fillRect/>
          </a:stretch>
        </p:blipFill>
        <p:spPr bwMode="auto">
          <a:xfrm>
            <a:off x="4953000" y="1524001"/>
            <a:ext cx="1981200" cy="182879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OMOM</a:t>
            </a:r>
            <a:endParaRPr lang="en-US" dirty="0"/>
          </a:p>
        </p:txBody>
      </p:sp>
      <p:sp>
        <p:nvSpPr>
          <p:cNvPr id="5" name="Content Placeholder 4"/>
          <p:cNvSpPr>
            <a:spLocks noGrp="1"/>
          </p:cNvSpPr>
          <p:nvPr>
            <p:ph idx="1"/>
          </p:nvPr>
        </p:nvSpPr>
        <p:spPr/>
        <p:txBody>
          <a:bodyPr/>
          <a:lstStyle/>
          <a:p>
            <a:r>
              <a:rPr lang="en-US" dirty="0" smtClean="0"/>
              <a:t>Oh me oh my</a:t>
            </a:r>
          </a:p>
          <a:p>
            <a:endParaRPr lang="en-US" dirty="0" smtClean="0"/>
          </a:p>
          <a:p>
            <a:r>
              <a:rPr lang="en-US" dirty="0" smtClean="0"/>
              <a:t>What a story.</a:t>
            </a:r>
          </a:p>
          <a:p>
            <a:endParaRPr lang="en-US" dirty="0" smtClean="0"/>
          </a:p>
          <a:p>
            <a:r>
              <a:rPr lang="en-US" dirty="0" smtClean="0"/>
              <a:t>What a style.</a:t>
            </a:r>
          </a:p>
          <a:p>
            <a:endParaRPr lang="en-US" dirty="0" smtClean="0"/>
          </a:p>
          <a:p>
            <a:r>
              <a:rPr lang="en-US" dirty="0" smtClean="0"/>
              <a:t>IMG</a:t>
            </a:r>
          </a:p>
          <a:p>
            <a:endParaRPr lang="en-US" dirty="0" smtClean="0"/>
          </a:p>
          <a:p>
            <a:r>
              <a:rPr lang="en-US" dirty="0" smtClean="0"/>
              <a:t>Instant messaging who would of thought it.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is the book cover</a:t>
            </a:r>
            <a:endParaRPr lang="en-US" dirty="0"/>
          </a:p>
        </p:txBody>
      </p:sp>
      <p:pic>
        <p:nvPicPr>
          <p:cNvPr id="1026" name="Picture 2"/>
          <p:cNvPicPr>
            <a:picLocks noGrp="1" noChangeAspect="1" noChangeArrowheads="1"/>
          </p:cNvPicPr>
          <p:nvPr>
            <p:ph sz="half" idx="1"/>
          </p:nvPr>
        </p:nvPicPr>
        <p:blipFill>
          <a:blip r:embed="rId3" cstate="print"/>
          <a:stretch>
            <a:fillRect/>
          </a:stretch>
        </p:blipFill>
        <p:spPr bwMode="auto">
          <a:xfrm>
            <a:off x="838201" y="1600200"/>
            <a:ext cx="2279650" cy="3453606"/>
          </a:xfrm>
          <a:prstGeom prst="rect">
            <a:avLst/>
          </a:prstGeom>
          <a:noFill/>
          <a:ln w="9525">
            <a:noFill/>
            <a:miter lim="800000"/>
            <a:headEnd/>
            <a:tailEnd/>
          </a:ln>
        </p:spPr>
      </p:pic>
      <p:sp>
        <p:nvSpPr>
          <p:cNvPr id="5" name="Content Placeholder 4"/>
          <p:cNvSpPr>
            <a:spLocks noGrp="1"/>
          </p:cNvSpPr>
          <p:nvPr>
            <p:ph sz="half" idx="2"/>
          </p:nvPr>
        </p:nvSpPr>
        <p:spPr/>
        <p:txBody>
          <a:bodyPr/>
          <a:lstStyle/>
          <a:p>
            <a:r>
              <a:rPr lang="en-US" dirty="0" smtClean="0"/>
              <a:t>Main Characters</a:t>
            </a:r>
          </a:p>
          <a:p>
            <a:endParaRPr lang="en-US" dirty="0" smtClean="0"/>
          </a:p>
          <a:p>
            <a:r>
              <a:rPr lang="en-US" dirty="0" smtClean="0"/>
              <a:t>Snow Angel</a:t>
            </a:r>
          </a:p>
          <a:p>
            <a:r>
              <a:rPr lang="en-US" dirty="0" smtClean="0"/>
              <a:t>mad </a:t>
            </a:r>
            <a:r>
              <a:rPr lang="en-US" dirty="0" err="1" smtClean="0"/>
              <a:t>maddie</a:t>
            </a:r>
            <a:r>
              <a:rPr lang="en-US" dirty="0" smtClean="0"/>
              <a:t> </a:t>
            </a:r>
          </a:p>
          <a:p>
            <a:r>
              <a:rPr lang="en-US" dirty="0" err="1" smtClean="0"/>
              <a:t>z</a:t>
            </a:r>
            <a:r>
              <a:rPr lang="en-US" dirty="0" err="1" smtClean="0"/>
              <a:t>oegirl</a:t>
            </a:r>
            <a:r>
              <a:rPr lang="en-US" dirty="0" smtClean="0"/>
              <a:t> </a:t>
            </a:r>
          </a:p>
          <a:p>
            <a:endParaRPr lang="en-US" dirty="0" smtClean="0"/>
          </a:p>
          <a:p>
            <a:r>
              <a:rPr lang="en-US" dirty="0" smtClean="0"/>
              <a:t>Otherwise known as the winsome threesome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Challenged</a:t>
            </a:r>
            <a:endParaRPr lang="en-US" dirty="0"/>
          </a:p>
        </p:txBody>
      </p:sp>
      <p:sp>
        <p:nvSpPr>
          <p:cNvPr id="3" name="Content Placeholder 2"/>
          <p:cNvSpPr>
            <a:spLocks noGrp="1"/>
          </p:cNvSpPr>
          <p:nvPr>
            <p:ph idx="1"/>
          </p:nvPr>
        </p:nvSpPr>
        <p:spPr/>
        <p:txBody>
          <a:bodyPr/>
          <a:lstStyle/>
          <a:p>
            <a:r>
              <a:rPr lang="en-US" dirty="0" smtClean="0"/>
              <a:t>This book has been challenged for:</a:t>
            </a:r>
          </a:p>
          <a:p>
            <a:r>
              <a:rPr lang="en-US" dirty="0" smtClean="0"/>
              <a:t>Drugs and Usage</a:t>
            </a:r>
          </a:p>
          <a:p>
            <a:r>
              <a:rPr lang="en-US" dirty="0" smtClean="0"/>
              <a:t>Nudity</a:t>
            </a:r>
          </a:p>
          <a:p>
            <a:r>
              <a:rPr lang="en-US" dirty="0" smtClean="0"/>
              <a:t>Offensive Language</a:t>
            </a:r>
          </a:p>
          <a:p>
            <a:r>
              <a:rPr lang="en-US" dirty="0" smtClean="0"/>
              <a:t>Sexually Explicit</a:t>
            </a:r>
          </a:p>
          <a:p>
            <a:r>
              <a:rPr lang="en-US" dirty="0" smtClean="0"/>
              <a:t>Unsuitable for Age Group</a:t>
            </a:r>
          </a:p>
          <a:p>
            <a:r>
              <a:rPr lang="en-US" dirty="0" smtClean="0"/>
              <a:t>Offensive to a specific religious group.</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t>2010</a:t>
            </a:r>
            <a:endParaRPr lang="en-US" dirty="0" smtClean="0"/>
          </a:p>
          <a:p>
            <a:r>
              <a:rPr lang="en-US" dirty="0" smtClean="0"/>
              <a:t>Challenged, but retained at the John Muir Middle School library in Wausau (WI) despite a parent's request that the book be removed because of sexually explicit content. Retained in the </a:t>
            </a:r>
            <a:r>
              <a:rPr lang="en-US" dirty="0" err="1" smtClean="0"/>
              <a:t>Ponus</a:t>
            </a:r>
            <a:r>
              <a:rPr lang="en-US" dirty="0" smtClean="0"/>
              <a:t> Ridge Middle School library in Norwalk (CN). While many critics decry its style as "grammatically incorrect," most who take exception point to its foul language, sexual content, and questionable sexual behavior.</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Challenged in the Round Rock (TX) Independent School District middle school library due to the book's descriptions of sex, porn, alcohol, and inappropriate teacher-student relationships. The school offers parents the ability to tell the school if they do not want their children to check out particular books at the library.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dirty="0" smtClean="0"/>
              <a:t>Challenged at the William Floyd Middle School library in Mastic (NY) because the book includes "curse words, crude references to the male and female anatomy, sex acts and adult situations like drinking alcohol and flirtation with a teacher that almost goes too far." A spokesperson for the William Floyd School District said the book will remain in the library and that the book is very popular with students across the country. The spokesperson also said unlike many books that young people read, the book deals with controversial subjects without glorifying negative behaviors</a:t>
            </a:r>
            <a:r>
              <a:rPr lang="en-US" dirty="0" smtClean="0"/>
              <a:t>.</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498</TotalTime>
  <Words>416</Words>
  <Application>Microsoft Office PowerPoint</Application>
  <PresentationFormat>On-screen Show (4:3)</PresentationFormat>
  <Paragraphs>67</Paragraphs>
  <Slides>11</Slides>
  <Notes>2</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Opulent</vt:lpstr>
      <vt:lpstr> L8r, g8r</vt:lpstr>
      <vt:lpstr>Through their Instant messages, three friends share the ups and downs of high school</vt:lpstr>
      <vt:lpstr>Slide 3</vt:lpstr>
      <vt:lpstr>OMOM</vt:lpstr>
      <vt:lpstr>This is the book cover</vt:lpstr>
      <vt:lpstr>Challenged</vt:lpstr>
      <vt:lpstr>Slide 7</vt:lpstr>
      <vt:lpstr>Slide 8</vt:lpstr>
      <vt:lpstr>Slide 9</vt:lpstr>
      <vt:lpstr>How can I be proactive to support freedom to read</vt:lpstr>
      <vt:lpstr>My final point</vt:lpstr>
    </vt:vector>
  </TitlesOfParts>
  <Company>Oklahoma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L8r, g8r</dc:title>
  <dc:creator>Larry</dc:creator>
  <cp:lastModifiedBy>Larry</cp:lastModifiedBy>
  <cp:revision>20</cp:revision>
  <dcterms:created xsi:type="dcterms:W3CDTF">2010-11-04T12:19:47Z</dcterms:created>
  <dcterms:modified xsi:type="dcterms:W3CDTF">2010-11-30T21:44:54Z</dcterms:modified>
</cp:coreProperties>
</file>